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media/image7.jpg" ContentType="image/jpg"/>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9" r:id="rId2"/>
    <p:sldMasterId id="2147483691" r:id="rId3"/>
  </p:sldMasterIdLst>
  <p:notesMasterIdLst>
    <p:notesMasterId r:id="rId10"/>
  </p:notesMasterIdLst>
  <p:handoutMasterIdLst>
    <p:handoutMasterId r:id="rId11"/>
  </p:handoutMasterIdLst>
  <p:sldIdLst>
    <p:sldId id="1963" r:id="rId4"/>
    <p:sldId id="1962" r:id="rId5"/>
    <p:sldId id="1961" r:id="rId6"/>
    <p:sldId id="1953" r:id="rId7"/>
    <p:sldId id="265" r:id="rId8"/>
    <p:sldId id="196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BAE3"/>
    <a:srgbClr val="25336E"/>
    <a:srgbClr val="FC680C"/>
    <a:srgbClr val="8E8D8D"/>
    <a:srgbClr val="449CAC"/>
    <a:srgbClr val="2F52A0"/>
    <a:srgbClr val="449CAB"/>
    <a:srgbClr val="F39200"/>
    <a:srgbClr val="FA7F52"/>
    <a:srgbClr val="A416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94" autoAdjust="0"/>
  </p:normalViewPr>
  <p:slideViewPr>
    <p:cSldViewPr snapToGrid="0" snapToObjects="1">
      <p:cViewPr varScale="1">
        <p:scale>
          <a:sx n="72" d="100"/>
          <a:sy n="72" d="100"/>
        </p:scale>
        <p:origin x="534" y="66"/>
      </p:cViewPr>
      <p:guideLst/>
    </p:cSldViewPr>
  </p:slideViewPr>
  <p:outlineViewPr>
    <p:cViewPr>
      <p:scale>
        <a:sx n="33" d="100"/>
        <a:sy n="33" d="100"/>
      </p:scale>
      <p:origin x="0" y="-28644"/>
    </p:cViewPr>
  </p:outlineViewPr>
  <p:notesTextViewPr>
    <p:cViewPr>
      <p:scale>
        <a:sx n="1" d="1"/>
        <a:sy n="1" d="1"/>
      </p:scale>
      <p:origin x="0" y="0"/>
    </p:cViewPr>
  </p:notesTextViewPr>
  <p:sorterViewPr>
    <p:cViewPr>
      <p:scale>
        <a:sx n="100" d="100"/>
        <a:sy n="100" d="100"/>
      </p:scale>
      <p:origin x="0" y="-13128"/>
    </p:cViewPr>
  </p:sorterViewPr>
  <p:notesViewPr>
    <p:cSldViewPr snapToGrid="0" snapToObjects="1">
      <p:cViewPr varScale="1">
        <p:scale>
          <a:sx n="87" d="100"/>
          <a:sy n="87" d="100"/>
        </p:scale>
        <p:origin x="29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AA373E3-1610-994F-97AA-39573240F2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C9C275E-B391-F94E-94D8-B174DABCB2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5766F3-B5DC-6A4B-BC61-D87547E0AFAA}" type="datetimeFigureOut">
              <a:rPr lang="fr-FR" smtClean="0"/>
              <a:t>06/04/2021</a:t>
            </a:fld>
            <a:endParaRPr lang="fr-FR"/>
          </a:p>
        </p:txBody>
      </p:sp>
      <p:sp>
        <p:nvSpPr>
          <p:cNvPr id="4" name="Espace réservé du pied de page 3">
            <a:extLst>
              <a:ext uri="{FF2B5EF4-FFF2-40B4-BE49-F238E27FC236}">
                <a16:creationId xmlns:a16="http://schemas.microsoft.com/office/drawing/2014/main" id="{84BB52F6-C5A4-F444-BBD5-20D0FEE16B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76AF7D24-3A94-954A-AF66-F1CC550E76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6209D0-3F8C-7A46-B006-394848EDD1E4}" type="slidenum">
              <a:rPr lang="fr-FR" smtClean="0"/>
              <a:t>‹N°›</a:t>
            </a:fld>
            <a:endParaRPr lang="fr-FR"/>
          </a:p>
        </p:txBody>
      </p:sp>
    </p:spTree>
    <p:extLst>
      <p:ext uri="{BB962C8B-B14F-4D97-AF65-F5344CB8AC3E}">
        <p14:creationId xmlns:p14="http://schemas.microsoft.com/office/powerpoint/2010/main" val="3077655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2BBF2-6188-4D4B-8787-FAC9A1F5B2EC}" type="datetimeFigureOut">
              <a:rPr lang="fr-FR" smtClean="0"/>
              <a:t>06/04/2021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DBA3C-19A3-AA45-8CFF-9701968DD5F5}" type="slidenum">
              <a:rPr lang="fr-FR" smtClean="0"/>
              <a:t>‹N°›</a:t>
            </a:fld>
            <a:endParaRPr lang="fr-FR"/>
          </a:p>
        </p:txBody>
      </p:sp>
    </p:spTree>
    <p:extLst>
      <p:ext uri="{BB962C8B-B14F-4D97-AF65-F5344CB8AC3E}">
        <p14:creationId xmlns:p14="http://schemas.microsoft.com/office/powerpoint/2010/main" val="265564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C8F1D6-43EB-4248-802C-12D20CB60D9E}"/>
              </a:ext>
            </a:extLst>
          </p:cNvPr>
          <p:cNvSpPr/>
          <p:nvPr userDrawn="1"/>
        </p:nvSpPr>
        <p:spPr>
          <a:xfrm>
            <a:off x="0" y="0"/>
            <a:ext cx="12192000" cy="6858000"/>
          </a:xfrm>
          <a:prstGeom prst="rect">
            <a:avLst/>
          </a:prstGeom>
          <a:solidFill>
            <a:srgbClr val="253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2C74B81-6EED-5F45-8623-A63CEBE19250}"/>
              </a:ext>
            </a:extLst>
          </p:cNvPr>
          <p:cNvSpPr>
            <a:spLocks noGrp="1"/>
          </p:cNvSpPr>
          <p:nvPr>
            <p:ph type="title" hasCustomPrompt="1"/>
          </p:nvPr>
        </p:nvSpPr>
        <p:spPr>
          <a:xfrm>
            <a:off x="647037" y="285135"/>
            <a:ext cx="10897925" cy="5092811"/>
          </a:xfrm>
        </p:spPr>
        <p:txBody>
          <a:bodyPr>
            <a:normAutofit/>
          </a:bodyPr>
          <a:lstStyle>
            <a:lvl1pPr algn="ctr">
              <a:defRPr sz="3600">
                <a:solidFill>
                  <a:schemeClr val="bg1"/>
                </a:solidFill>
              </a:defRPr>
            </a:lvl1pPr>
          </a:lstStyle>
          <a:p>
            <a:r>
              <a:rPr lang="fr-FR" dirty="0"/>
              <a:t>MODIFIEZ LE STYLE DU TITRE</a:t>
            </a:r>
          </a:p>
        </p:txBody>
      </p:sp>
      <p:pic>
        <p:nvPicPr>
          <p:cNvPr id="12" name="Image 11">
            <a:extLst>
              <a:ext uri="{FF2B5EF4-FFF2-40B4-BE49-F238E27FC236}">
                <a16:creationId xmlns:a16="http://schemas.microsoft.com/office/drawing/2014/main" id="{68B6606C-0BEA-4079-A680-7E304D6BAE58}"/>
              </a:ext>
            </a:extLst>
          </p:cNvPr>
          <p:cNvPicPr>
            <a:picLocks noChangeAspect="1"/>
          </p:cNvPicPr>
          <p:nvPr userDrawn="1"/>
        </p:nvPicPr>
        <p:blipFill>
          <a:blip r:embed="rId2"/>
          <a:stretch>
            <a:fillRect/>
          </a:stretch>
        </p:blipFill>
        <p:spPr>
          <a:xfrm>
            <a:off x="4705003" y="5542366"/>
            <a:ext cx="2901143" cy="1315634"/>
          </a:xfrm>
          <a:prstGeom prst="rect">
            <a:avLst/>
          </a:prstGeom>
        </p:spPr>
      </p:pic>
    </p:spTree>
    <p:extLst>
      <p:ext uri="{BB962C8B-B14F-4D97-AF65-F5344CB8AC3E}">
        <p14:creationId xmlns:p14="http://schemas.microsoft.com/office/powerpoint/2010/main" val="382545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1442FA-78F4-6F4B-A266-66CDB4FC8D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94C507-6D32-3842-A8D7-15855681391D}"/>
              </a:ext>
            </a:extLst>
          </p:cNvPr>
          <p:cNvSpPr>
            <a:spLocks noGrp="1"/>
          </p:cNvSpPr>
          <p:nvPr>
            <p:ph idx="1"/>
          </p:nvPr>
        </p:nvSpPr>
        <p:spPr/>
        <p:txBody>
          <a:bodyPr anchor="ctr" anchorCtr="0">
            <a:normAutofit/>
          </a:bodyPr>
          <a:lstStyle>
            <a:lvl1pPr marL="0" indent="0">
              <a:buNone/>
              <a:defRPr sz="2200" b="1">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C6D365F-456B-C248-81CE-A777BDC69ACA}"/>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6721C3B6-A04F-D94D-BC92-9C2BE25B72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D8A452-E7EE-9B41-BAFD-9A2FBE8F0543}"/>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246352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38B95-E0AD-DC41-9F21-8C649655DA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5B520E-0C4D-5E4F-8635-C98DD9E3DE50}"/>
              </a:ext>
            </a:extLst>
          </p:cNvPr>
          <p:cNvSpPr>
            <a:spLocks noGrp="1"/>
          </p:cNvSpPr>
          <p:nvPr>
            <p:ph sz="half" idx="1"/>
          </p:nvPr>
        </p:nvSpPr>
        <p:spPr>
          <a:xfrm>
            <a:off x="838200" y="1825625"/>
            <a:ext cx="2944348" cy="3973513"/>
          </a:xfrm>
        </p:spPr>
        <p:txBody>
          <a:bodyPr>
            <a:normAutofit/>
          </a:bodyPr>
          <a:lstStyle>
            <a:lvl1pPr>
              <a:defRPr sz="1600">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9363716-8E82-F649-A649-D8BA9BB26924}"/>
              </a:ext>
            </a:extLst>
          </p:cNvPr>
          <p:cNvSpPr>
            <a:spLocks noGrp="1"/>
          </p:cNvSpPr>
          <p:nvPr>
            <p:ph sz="half" idx="2"/>
          </p:nvPr>
        </p:nvSpPr>
        <p:spPr>
          <a:xfrm>
            <a:off x="4853771" y="1825625"/>
            <a:ext cx="2905565" cy="3973513"/>
          </a:xfrm>
        </p:spPr>
        <p:txBody>
          <a:bodyPr>
            <a:normAutofit/>
          </a:bodyPr>
          <a:lstStyle>
            <a:lvl1pPr>
              <a:defRPr sz="1600">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262786E-6FFC-1842-87E1-A267B1A32497}"/>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DD01FA0C-8734-E84B-939C-DD11B99BED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5D9B36-97E3-D541-A01E-1B8A3EF72C67}"/>
              </a:ext>
            </a:extLst>
          </p:cNvPr>
          <p:cNvSpPr>
            <a:spLocks noGrp="1"/>
          </p:cNvSpPr>
          <p:nvPr>
            <p:ph type="sldNum" sz="quarter" idx="12"/>
          </p:nvPr>
        </p:nvSpPr>
        <p:spPr/>
        <p:txBody>
          <a:bodyPr/>
          <a:lstStyle/>
          <a:p>
            <a:fld id="{17D6CCAB-8B4C-F744-9CC3-205D0C5EEFAD}" type="slidenum">
              <a:rPr lang="fr-FR" smtClean="0"/>
              <a:t>‹N°›</a:t>
            </a:fld>
            <a:endParaRPr lang="fr-FR"/>
          </a:p>
        </p:txBody>
      </p:sp>
      <p:sp>
        <p:nvSpPr>
          <p:cNvPr id="12" name="Espace réservé du contenu 11">
            <a:extLst>
              <a:ext uri="{FF2B5EF4-FFF2-40B4-BE49-F238E27FC236}">
                <a16:creationId xmlns:a16="http://schemas.microsoft.com/office/drawing/2014/main" id="{7D1B8EB2-5BDC-5644-A9FE-8C34B6B848CE}"/>
              </a:ext>
            </a:extLst>
          </p:cNvPr>
          <p:cNvSpPr>
            <a:spLocks noGrp="1"/>
          </p:cNvSpPr>
          <p:nvPr>
            <p:ph sz="quarter" idx="13"/>
          </p:nvPr>
        </p:nvSpPr>
        <p:spPr>
          <a:xfrm>
            <a:off x="8830559" y="1825625"/>
            <a:ext cx="2905565" cy="3973513"/>
          </a:xfrm>
        </p:spPr>
        <p:txBody>
          <a:bodyPr>
            <a:normAutofit/>
          </a:bodyPr>
          <a:lstStyle>
            <a:lvl1pPr>
              <a:defRPr sz="1600">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190456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E38B95-E0AD-DC41-9F21-8C649655DA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5B520E-0C4D-5E4F-8635-C98DD9E3DE50}"/>
              </a:ext>
            </a:extLst>
          </p:cNvPr>
          <p:cNvSpPr>
            <a:spLocks noGrp="1"/>
          </p:cNvSpPr>
          <p:nvPr>
            <p:ph sz="half" idx="1"/>
          </p:nvPr>
        </p:nvSpPr>
        <p:spPr>
          <a:xfrm>
            <a:off x="838200" y="1825625"/>
            <a:ext cx="5040000" cy="3974399"/>
          </a:xfrm>
        </p:spPr>
        <p:txBody>
          <a:bodyPr>
            <a:normAutofit/>
          </a:bodyPr>
          <a:lstStyle>
            <a:lvl1pPr>
              <a:defRPr sz="2200">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9363716-8E82-F649-A649-D8BA9BB26924}"/>
              </a:ext>
            </a:extLst>
          </p:cNvPr>
          <p:cNvSpPr>
            <a:spLocks noGrp="1"/>
          </p:cNvSpPr>
          <p:nvPr>
            <p:ph sz="half" idx="2"/>
          </p:nvPr>
        </p:nvSpPr>
        <p:spPr>
          <a:xfrm>
            <a:off x="6701430" y="1825625"/>
            <a:ext cx="5040000" cy="3974399"/>
          </a:xfrm>
        </p:spPr>
        <p:txBody>
          <a:bodyPr>
            <a:normAutofit/>
          </a:bodyPr>
          <a:lstStyle>
            <a:lvl1pPr>
              <a:defRPr sz="2200">
                <a:solidFill>
                  <a:srgbClr val="25336E"/>
                </a:solidFill>
                <a:latin typeface="Roboto" pitchFamily="2" charset="0"/>
                <a:ea typeface="Roboto" pitchFamily="2" charset="0"/>
              </a:defRPr>
            </a:lvl1pPr>
          </a:lstStyle>
          <a:p>
            <a:r>
              <a:rPr lang="fr-FR" dirty="0"/>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5262786E-6FFC-1842-87E1-A267B1A32497}"/>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DD01FA0C-8734-E84B-939C-DD11B99BED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5D9B36-97E3-D541-A01E-1B8A3EF72C67}"/>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86580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833D86-2E5F-084A-8C23-5D8E0A9E7B97}"/>
              </a:ext>
            </a:extLst>
          </p:cNvPr>
          <p:cNvSpPr>
            <a:spLocks noGrp="1"/>
          </p:cNvSpPr>
          <p:nvPr>
            <p:ph type="title"/>
          </p:nvPr>
        </p:nvSpPr>
        <p:spPr>
          <a:xfrm>
            <a:off x="839788" y="289933"/>
            <a:ext cx="10515600" cy="1081668"/>
          </a:xfrm>
        </p:spPr>
        <p:txBody>
          <a:bodyPr/>
          <a:lstStyle/>
          <a:p>
            <a:r>
              <a:rPr lang="fr-FR" dirty="0"/>
              <a:t>Modifiez le style du titre</a:t>
            </a:r>
          </a:p>
        </p:txBody>
      </p:sp>
      <p:sp>
        <p:nvSpPr>
          <p:cNvPr id="3" name="Espace réservé du texte 2">
            <a:extLst>
              <a:ext uri="{FF2B5EF4-FFF2-40B4-BE49-F238E27FC236}">
                <a16:creationId xmlns:a16="http://schemas.microsoft.com/office/drawing/2014/main" id="{FF4BF9BD-20A2-BD4B-913A-22E9829FA41A}"/>
              </a:ext>
            </a:extLst>
          </p:cNvPr>
          <p:cNvSpPr>
            <a:spLocks noGrp="1"/>
          </p:cNvSpPr>
          <p:nvPr>
            <p:ph type="body" idx="1"/>
          </p:nvPr>
        </p:nvSpPr>
        <p:spPr>
          <a:xfrm>
            <a:off x="839788" y="353561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dirty="0"/>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BFDE9125-26A7-E24E-BB68-5E898369DE88}"/>
              </a:ext>
            </a:extLst>
          </p:cNvPr>
          <p:cNvSpPr>
            <a:spLocks noGrp="1"/>
          </p:cNvSpPr>
          <p:nvPr>
            <p:ph sz="half" idx="2"/>
          </p:nvPr>
        </p:nvSpPr>
        <p:spPr>
          <a:xfrm>
            <a:off x="839788" y="4554254"/>
            <a:ext cx="5157787" cy="3684588"/>
          </a:xfrm>
        </p:spPr>
        <p:txBody>
          <a:bodyPr/>
          <a:lstStyle/>
          <a:p>
            <a:r>
              <a:rPr lang="fr-FR" dirty="0"/>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BE4C924-67F2-B548-B9CA-418FF58F5CEE}"/>
              </a:ext>
            </a:extLst>
          </p:cNvPr>
          <p:cNvSpPr>
            <a:spLocks noGrp="1"/>
          </p:cNvSpPr>
          <p:nvPr>
            <p:ph type="body" sz="quarter" idx="3"/>
          </p:nvPr>
        </p:nvSpPr>
        <p:spPr>
          <a:xfrm>
            <a:off x="6172200" y="353561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dirty="0"/>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24F8ED31-3C22-2F46-898C-538A629A2BBE}"/>
              </a:ext>
            </a:extLst>
          </p:cNvPr>
          <p:cNvSpPr>
            <a:spLocks noGrp="1"/>
          </p:cNvSpPr>
          <p:nvPr>
            <p:ph sz="quarter" idx="4"/>
          </p:nvPr>
        </p:nvSpPr>
        <p:spPr>
          <a:xfrm>
            <a:off x="6172200" y="4554254"/>
            <a:ext cx="5183188" cy="3684588"/>
          </a:xfrm>
        </p:spPr>
        <p:txBody>
          <a:bodyPr/>
          <a:lstStyle/>
          <a:p>
            <a:r>
              <a:rPr lang="fr-FR" dirty="0"/>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552D874C-9E64-AC41-BAF2-1BE0AAA07ECE}"/>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8" name="Espace réservé du pied de page 7">
            <a:extLst>
              <a:ext uri="{FF2B5EF4-FFF2-40B4-BE49-F238E27FC236}">
                <a16:creationId xmlns:a16="http://schemas.microsoft.com/office/drawing/2014/main" id="{9D649933-B709-5245-85DA-00D9A4897C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B3554E8-EEE0-C84E-8D63-CA30D46ABF0D}"/>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369586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521AE-7E91-B447-8584-D1994C7838F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4B30A69-4CEF-CE4A-AF31-B2C9721A25C3}"/>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4" name="Espace réservé du pied de page 3">
            <a:extLst>
              <a:ext uri="{FF2B5EF4-FFF2-40B4-BE49-F238E27FC236}">
                <a16:creationId xmlns:a16="http://schemas.microsoft.com/office/drawing/2014/main" id="{9F2837AF-5DB7-5B45-98D2-844B63F017C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AB01F1B-B664-FD41-8098-373234740188}"/>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186814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DE TOURISME</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324922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rgbClr val="A50021"/>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rgbClr val="A50021"/>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rgbClr val="A50021"/>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rgbClr val="A50021"/>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TOURISME D’AFFAIRES</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graphicFrame>
        <p:nvGraphicFramePr>
          <p:cNvPr id="4" name="Tableau 4">
            <a:extLst>
              <a:ext uri="{FF2B5EF4-FFF2-40B4-BE49-F238E27FC236}">
                <a16:creationId xmlns:a16="http://schemas.microsoft.com/office/drawing/2014/main" id="{36695C7F-F4D6-48A6-AADD-FC07DF185A05}"/>
              </a:ext>
            </a:extLst>
          </p:cNvPr>
          <p:cNvGraphicFramePr>
            <a:graphicFrameLocks noGrp="1"/>
          </p:cNvGraphicFramePr>
          <p:nvPr userDrawn="1">
            <p:extLst>
              <p:ext uri="{D42A27DB-BD31-4B8C-83A1-F6EECF244321}">
                <p14:modId xmlns:p14="http://schemas.microsoft.com/office/powerpoint/2010/main" val="3703685389"/>
              </p:ext>
            </p:extLst>
          </p:nvPr>
        </p:nvGraphicFramePr>
        <p:xfrm>
          <a:off x="6664325" y="4311800"/>
          <a:ext cx="5358344" cy="370840"/>
        </p:xfrm>
        <a:graphic>
          <a:graphicData uri="http://schemas.openxmlformats.org/drawingml/2006/table">
            <a:tbl>
              <a:tblPr firstRow="1" bandRow="1">
                <a:tableStyleId>{5C22544A-7EE6-4342-B048-85BDC9FD1C3A}</a:tableStyleId>
              </a:tblPr>
              <a:tblGrid>
                <a:gridCol w="1339586">
                  <a:extLst>
                    <a:ext uri="{9D8B030D-6E8A-4147-A177-3AD203B41FA5}">
                      <a16:colId xmlns:a16="http://schemas.microsoft.com/office/drawing/2014/main" val="996988619"/>
                    </a:ext>
                  </a:extLst>
                </a:gridCol>
                <a:gridCol w="1339586">
                  <a:extLst>
                    <a:ext uri="{9D8B030D-6E8A-4147-A177-3AD203B41FA5}">
                      <a16:colId xmlns:a16="http://schemas.microsoft.com/office/drawing/2014/main" val="426662820"/>
                    </a:ext>
                  </a:extLst>
                </a:gridCol>
                <a:gridCol w="1339586">
                  <a:extLst>
                    <a:ext uri="{9D8B030D-6E8A-4147-A177-3AD203B41FA5}">
                      <a16:colId xmlns:a16="http://schemas.microsoft.com/office/drawing/2014/main" val="2613667292"/>
                    </a:ext>
                  </a:extLst>
                </a:gridCol>
                <a:gridCol w="1339586">
                  <a:extLst>
                    <a:ext uri="{9D8B030D-6E8A-4147-A177-3AD203B41FA5}">
                      <a16:colId xmlns:a16="http://schemas.microsoft.com/office/drawing/2014/main" val="2601461541"/>
                    </a:ext>
                  </a:extLst>
                </a:gridCol>
              </a:tblGrid>
              <a:tr h="370840">
                <a:tc>
                  <a:txBody>
                    <a:bodyPr/>
                    <a:lstStyle/>
                    <a:p>
                      <a:endParaRPr lang="fr-FR" sz="1300">
                        <a:solidFill>
                          <a:srgbClr val="C00000"/>
                        </a:solidFill>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300">
                        <a:solidFill>
                          <a:srgbClr val="C00000"/>
                        </a:solidFill>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300">
                        <a:solidFill>
                          <a:srgbClr val="C00000"/>
                        </a:solidFill>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300" dirty="0">
                        <a:solidFill>
                          <a:srgbClr val="C00000"/>
                        </a:solidFill>
                        <a:latin typeface="Roboto" panose="02000000000000000000" pitchFamily="2" charset="0"/>
                        <a:ea typeface="Roboto"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3983815"/>
                  </a:ext>
                </a:extLst>
              </a:tr>
            </a:tbl>
          </a:graphicData>
        </a:graphic>
      </p:graphicFrame>
      <p:sp>
        <p:nvSpPr>
          <p:cNvPr id="30" name="Espace réservé du tableau 32">
            <a:extLst>
              <a:ext uri="{FF2B5EF4-FFF2-40B4-BE49-F238E27FC236}">
                <a16:creationId xmlns:a16="http://schemas.microsoft.com/office/drawing/2014/main" id="{0C29BC85-74CA-4E9A-91E4-D4BBC70A5492}"/>
              </a:ext>
            </a:extLst>
          </p:cNvPr>
          <p:cNvSpPr>
            <a:spLocks noGrp="1"/>
          </p:cNvSpPr>
          <p:nvPr>
            <p:ph type="tbl" sz="quarter" idx="14"/>
          </p:nvPr>
        </p:nvSpPr>
        <p:spPr>
          <a:xfrm>
            <a:off x="6765925" y="4290535"/>
            <a:ext cx="4974130" cy="645173"/>
          </a:xfrm>
        </p:spPr>
        <p:txBody>
          <a:bodyPr>
            <a:normAutofit/>
          </a:bodyPr>
          <a:lstStyle>
            <a:lvl1pPr marL="0" indent="0" algn="l">
              <a:buNone/>
              <a:defRPr sz="1200">
                <a:solidFill>
                  <a:srgbClr val="449CAC"/>
                </a:solidFill>
              </a:defRPr>
            </a:lvl1pPr>
          </a:lstStyle>
          <a:p>
            <a:endParaRPr lang="fr-FR" dirty="0"/>
          </a:p>
        </p:txBody>
      </p:sp>
    </p:spTree>
    <p:extLst>
      <p:ext uri="{BB962C8B-B14F-4D97-AF65-F5344CB8AC3E}">
        <p14:creationId xmlns:p14="http://schemas.microsoft.com/office/powerpoint/2010/main" val="3916530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rgbClr val="660066"/>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rgbClr val="660066"/>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rgbClr val="660066"/>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rgbClr val="660066"/>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SERVICES SENIORS</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155404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chemeClr val="accent6">
              <a:lumMod val="75000"/>
            </a:schemeClr>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chemeClr val="accent6">
              <a:lumMod val="75000"/>
            </a:schemeClr>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chemeClr val="accent6">
              <a:lumMod val="75000"/>
            </a:schemeClr>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chemeClr val="accent6">
              <a:lumMod val="75000"/>
            </a:schemeClr>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a:t>
            </a:r>
            <a:r>
              <a:rPr lang="fr-FR" sz="1000" cap="all" spc="300" normalizeH="0" baseline="0" dirty="0">
                <a:solidFill>
                  <a:schemeClr val="bg1"/>
                </a:solidFill>
                <a:latin typeface="Roboto" pitchFamily="2" charset="0"/>
                <a:ea typeface="Roboto" pitchFamily="2" charset="0"/>
              </a:rPr>
              <a:t>Médicalisées</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572885" y="1633392"/>
            <a:ext cx="5075238" cy="1795608"/>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1164186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chemeClr val="accent1">
              <a:lumMod val="60000"/>
              <a:lumOff val="40000"/>
            </a:schemeClr>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chemeClr val="accent1">
              <a:lumMod val="60000"/>
              <a:lumOff val="40000"/>
            </a:schemeClr>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chemeClr val="accent1">
              <a:lumMod val="60000"/>
              <a:lumOff val="40000"/>
            </a:schemeClr>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chemeClr val="accent1">
              <a:lumMod val="60000"/>
              <a:lumOff val="40000"/>
            </a:schemeClr>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PINEL</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27082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C8F1D6-43EB-4248-802C-12D20CB60D9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2C74B81-6EED-5F45-8623-A63CEBE19250}"/>
              </a:ext>
            </a:extLst>
          </p:cNvPr>
          <p:cNvSpPr>
            <a:spLocks noGrp="1"/>
          </p:cNvSpPr>
          <p:nvPr>
            <p:ph type="title" hasCustomPrompt="1"/>
          </p:nvPr>
        </p:nvSpPr>
        <p:spPr>
          <a:xfrm>
            <a:off x="647037" y="285135"/>
            <a:ext cx="10897925" cy="5092811"/>
          </a:xfrm>
        </p:spPr>
        <p:txBody>
          <a:bodyPr>
            <a:normAutofit/>
          </a:bodyPr>
          <a:lstStyle>
            <a:lvl1pPr algn="ctr">
              <a:defRPr sz="3600">
                <a:solidFill>
                  <a:srgbClr val="26336E"/>
                </a:solidFill>
              </a:defRPr>
            </a:lvl1pPr>
          </a:lstStyle>
          <a:p>
            <a:r>
              <a:rPr lang="fr-FR" dirty="0"/>
              <a:t>MODIFIEZ LE STYLE DU TITRE</a:t>
            </a:r>
          </a:p>
        </p:txBody>
      </p:sp>
      <p:pic>
        <p:nvPicPr>
          <p:cNvPr id="8" name="Image 7">
            <a:extLst>
              <a:ext uri="{FF2B5EF4-FFF2-40B4-BE49-F238E27FC236}">
                <a16:creationId xmlns:a16="http://schemas.microsoft.com/office/drawing/2014/main" id="{AE67C142-2ABA-4AB9-9B64-42845753D493}"/>
              </a:ext>
            </a:extLst>
          </p:cNvPr>
          <p:cNvPicPr>
            <a:picLocks noChangeAspect="1"/>
          </p:cNvPicPr>
          <p:nvPr userDrawn="1"/>
        </p:nvPicPr>
        <p:blipFill>
          <a:blip r:embed="rId2"/>
          <a:stretch>
            <a:fillRect/>
          </a:stretch>
        </p:blipFill>
        <p:spPr>
          <a:xfrm>
            <a:off x="4448175" y="5476128"/>
            <a:ext cx="2371725" cy="1185863"/>
          </a:xfrm>
          <a:prstGeom prst="rect">
            <a:avLst/>
          </a:prstGeom>
        </p:spPr>
      </p:pic>
    </p:spTree>
    <p:extLst>
      <p:ext uri="{BB962C8B-B14F-4D97-AF65-F5344CB8AC3E}">
        <p14:creationId xmlns:p14="http://schemas.microsoft.com/office/powerpoint/2010/main" val="140251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rgbClr val="FF6600"/>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rgbClr val="FF6600"/>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rgbClr val="FF6600"/>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rgbClr val="FF6600"/>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a:t>
            </a:r>
            <a:r>
              <a:rPr lang="fr-FR" sz="1000" cap="all" spc="300" baseline="0" dirty="0">
                <a:solidFill>
                  <a:schemeClr val="bg1"/>
                </a:solidFill>
                <a:latin typeface="Roboto" pitchFamily="2" charset="0"/>
                <a:ea typeface="Roboto" pitchFamily="2" charset="0"/>
              </a:rPr>
              <a:t>étudiante</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3425105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Vide">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D85B3C48-4D00-1A4F-8DBF-C758F5CB8042}"/>
              </a:ext>
            </a:extLst>
          </p:cNvPr>
          <p:cNvGrpSpPr/>
          <p:nvPr userDrawn="1"/>
        </p:nvGrpSpPr>
        <p:grpSpPr>
          <a:xfrm>
            <a:off x="10856335" y="3661070"/>
            <a:ext cx="595618" cy="595618"/>
            <a:chOff x="10856335" y="3661070"/>
            <a:chExt cx="595618" cy="595618"/>
          </a:xfrm>
          <a:solidFill>
            <a:schemeClr val="accent1">
              <a:lumMod val="75000"/>
            </a:schemeClr>
          </a:solidFill>
        </p:grpSpPr>
        <p:sp>
          <p:nvSpPr>
            <p:cNvPr id="9" name="Ellipse 8">
              <a:extLst>
                <a:ext uri="{FF2B5EF4-FFF2-40B4-BE49-F238E27FC236}">
                  <a16:creationId xmlns:a16="http://schemas.microsoft.com/office/drawing/2014/main" id="{ACD2C46C-132E-E84D-8FEC-41DF0B10BB20}"/>
                </a:ext>
              </a:extLst>
            </p:cNvPr>
            <p:cNvSpPr/>
            <p:nvPr/>
          </p:nvSpPr>
          <p:spPr>
            <a:xfrm>
              <a:off x="10856335"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9D186FAB-9B24-4042-9D62-B859132AF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a:grpFill/>
          </p:spPr>
        </p:pic>
      </p:grpSp>
      <p:pic>
        <p:nvPicPr>
          <p:cNvPr id="11" name="Image 10">
            <a:extLst>
              <a:ext uri="{FF2B5EF4-FFF2-40B4-BE49-F238E27FC236}">
                <a16:creationId xmlns:a16="http://schemas.microsoft.com/office/drawing/2014/main" id="{92E48A25-E285-AF4C-B70D-FCBEBBC082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12" name="Groupe 11">
            <a:extLst>
              <a:ext uri="{FF2B5EF4-FFF2-40B4-BE49-F238E27FC236}">
                <a16:creationId xmlns:a16="http://schemas.microsoft.com/office/drawing/2014/main" id="{8483C0AA-4B81-EB46-BD37-B962A1E5D4FF}"/>
              </a:ext>
            </a:extLst>
          </p:cNvPr>
          <p:cNvGrpSpPr/>
          <p:nvPr userDrawn="1"/>
        </p:nvGrpSpPr>
        <p:grpSpPr>
          <a:xfrm>
            <a:off x="6973248" y="3654372"/>
            <a:ext cx="595618" cy="595618"/>
            <a:chOff x="7041112" y="3654372"/>
            <a:chExt cx="595618" cy="595618"/>
          </a:xfrm>
          <a:solidFill>
            <a:schemeClr val="accent1">
              <a:lumMod val="75000"/>
            </a:schemeClr>
          </a:solidFill>
        </p:grpSpPr>
        <p:sp>
          <p:nvSpPr>
            <p:cNvPr id="13" name="Ellipse 12">
              <a:extLst>
                <a:ext uri="{FF2B5EF4-FFF2-40B4-BE49-F238E27FC236}">
                  <a16:creationId xmlns:a16="http://schemas.microsoft.com/office/drawing/2014/main" id="{303F6EA1-0121-D943-A14D-4AE483070319}"/>
                </a:ext>
              </a:extLst>
            </p:cNvPr>
            <p:cNvSpPr/>
            <p:nvPr/>
          </p:nvSpPr>
          <p:spPr>
            <a:xfrm>
              <a:off x="7041112" y="365437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5F3ABC31-D8E9-054D-B26F-A79030276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a:grpFill/>
          </p:spPr>
        </p:pic>
      </p:grpSp>
      <p:grpSp>
        <p:nvGrpSpPr>
          <p:cNvPr id="15" name="Groupe 14">
            <a:extLst>
              <a:ext uri="{FF2B5EF4-FFF2-40B4-BE49-F238E27FC236}">
                <a16:creationId xmlns:a16="http://schemas.microsoft.com/office/drawing/2014/main" id="{7932FDC8-8385-9D4E-9EC1-4EE5B50D9E1F}"/>
              </a:ext>
            </a:extLst>
          </p:cNvPr>
          <p:cNvGrpSpPr/>
          <p:nvPr userDrawn="1"/>
        </p:nvGrpSpPr>
        <p:grpSpPr>
          <a:xfrm>
            <a:off x="9584880" y="3661070"/>
            <a:ext cx="595618" cy="595618"/>
            <a:chOff x="9584880" y="3661070"/>
            <a:chExt cx="595618" cy="595618"/>
          </a:xfrm>
          <a:solidFill>
            <a:schemeClr val="accent1">
              <a:lumMod val="75000"/>
            </a:schemeClr>
          </a:solidFill>
        </p:grpSpPr>
        <p:sp>
          <p:nvSpPr>
            <p:cNvPr id="16" name="Ellipse 15">
              <a:extLst>
                <a:ext uri="{FF2B5EF4-FFF2-40B4-BE49-F238E27FC236}">
                  <a16:creationId xmlns:a16="http://schemas.microsoft.com/office/drawing/2014/main" id="{9E5A6E46-BFD8-CD41-B305-CAF6E91712D1}"/>
                </a:ext>
              </a:extLst>
            </p:cNvPr>
            <p:cNvSpPr/>
            <p:nvPr/>
          </p:nvSpPr>
          <p:spPr>
            <a:xfrm>
              <a:off x="9584880" y="3661070"/>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3FA58643-7EA6-E94D-A54D-54A5D0DBC45C}"/>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pSp>
        <p:nvGrpSpPr>
          <p:cNvPr id="19" name="Groupe 18">
            <a:extLst>
              <a:ext uri="{FF2B5EF4-FFF2-40B4-BE49-F238E27FC236}">
                <a16:creationId xmlns:a16="http://schemas.microsoft.com/office/drawing/2014/main" id="{4DA21E7E-C9DB-DD41-B681-D7F63D563913}"/>
              </a:ext>
            </a:extLst>
          </p:cNvPr>
          <p:cNvGrpSpPr/>
          <p:nvPr userDrawn="1"/>
        </p:nvGrpSpPr>
        <p:grpSpPr>
          <a:xfrm>
            <a:off x="8279064" y="3651342"/>
            <a:ext cx="595618" cy="595618"/>
            <a:chOff x="8279064" y="3651342"/>
            <a:chExt cx="595618" cy="595618"/>
          </a:xfrm>
          <a:solidFill>
            <a:schemeClr val="accent1">
              <a:lumMod val="75000"/>
            </a:schemeClr>
          </a:solidFill>
        </p:grpSpPr>
        <p:sp>
          <p:nvSpPr>
            <p:cNvPr id="20" name="Ellipse 19">
              <a:extLst>
                <a:ext uri="{FF2B5EF4-FFF2-40B4-BE49-F238E27FC236}">
                  <a16:creationId xmlns:a16="http://schemas.microsoft.com/office/drawing/2014/main" id="{0B19EECA-730F-2842-BDFB-C26C8DEF9851}"/>
                </a:ext>
              </a:extLst>
            </p:cNvPr>
            <p:cNvSpPr/>
            <p:nvPr/>
          </p:nvSpPr>
          <p:spPr>
            <a:xfrm>
              <a:off x="8279064" y="3651342"/>
              <a:ext cx="595618" cy="5956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169E7C5D-4877-D045-BAB2-05A8FDDE7F3D}"/>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33" name="Espace réservé du tableau 32">
            <a:extLst>
              <a:ext uri="{FF2B5EF4-FFF2-40B4-BE49-F238E27FC236}">
                <a16:creationId xmlns:a16="http://schemas.microsoft.com/office/drawing/2014/main" id="{7CE6C215-F222-E04C-8241-AC44A01D1B82}"/>
              </a:ext>
            </a:extLst>
          </p:cNvPr>
          <p:cNvSpPr>
            <a:spLocks noGrp="1"/>
          </p:cNvSpPr>
          <p:nvPr>
            <p:ph type="tbl" sz="quarter" idx="14"/>
          </p:nvPr>
        </p:nvSpPr>
        <p:spPr>
          <a:xfrm>
            <a:off x="6765925" y="4357039"/>
            <a:ext cx="4974130" cy="645173"/>
          </a:xfrm>
        </p:spPr>
        <p:txBody>
          <a:bodyPr>
            <a:normAutofit/>
          </a:bodyPr>
          <a:lstStyle>
            <a:lvl1pPr marL="0" indent="0" algn="l">
              <a:buNone/>
              <a:defRPr sz="1200">
                <a:solidFill>
                  <a:srgbClr val="449CAC"/>
                </a:solidFill>
              </a:defRPr>
            </a:lvl1pPr>
          </a:lstStyle>
          <a:p>
            <a:endParaRPr lang="fr-FR" dirty="0"/>
          </a:p>
        </p:txBody>
      </p:sp>
      <p:sp>
        <p:nvSpPr>
          <p:cNvPr id="34" name="Rectangle 33">
            <a:extLst>
              <a:ext uri="{FF2B5EF4-FFF2-40B4-BE49-F238E27FC236}">
                <a16:creationId xmlns:a16="http://schemas.microsoft.com/office/drawing/2014/main" id="{E50D1DE9-37CB-4047-9AE3-15F0B94E116C}"/>
              </a:ext>
            </a:extLst>
          </p:cNvPr>
          <p:cNvSpPr/>
          <p:nvPr userDrawn="1"/>
        </p:nvSpPr>
        <p:spPr>
          <a:xfrm>
            <a:off x="0" y="-1"/>
            <a:ext cx="12192000" cy="158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Rectangle 34">
            <a:extLst>
              <a:ext uri="{FF2B5EF4-FFF2-40B4-BE49-F238E27FC236}">
                <a16:creationId xmlns:a16="http://schemas.microsoft.com/office/drawing/2014/main" id="{257D9755-4940-C343-ACEF-D7605CAEC4E3}"/>
              </a:ext>
            </a:extLst>
          </p:cNvPr>
          <p:cNvSpPr/>
          <p:nvPr userDrawn="1"/>
        </p:nvSpPr>
        <p:spPr>
          <a:xfrm>
            <a:off x="0" y="-1"/>
            <a:ext cx="12191304" cy="3696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PINEL</a:t>
            </a:r>
            <a:r>
              <a:rPr lang="fr-FR" sz="1000" spc="300" baseline="30000" dirty="0">
                <a:solidFill>
                  <a:schemeClr val="bg1"/>
                </a:solidFill>
                <a:latin typeface="Roboto" pitchFamily="2" charset="0"/>
                <a:ea typeface="Roboto" pitchFamily="2" charset="0"/>
              </a:rPr>
              <a:t>2</a:t>
            </a:r>
          </a:p>
          <a:p>
            <a:pPr algn="r"/>
            <a:endParaRPr lang="fr-FR" sz="1000" spc="300" dirty="0">
              <a:solidFill>
                <a:schemeClr val="bg1"/>
              </a:solidFill>
            </a:endParaRPr>
          </a:p>
        </p:txBody>
      </p:sp>
      <p:sp>
        <p:nvSpPr>
          <p:cNvPr id="39" name="Espace réservé du texte 38">
            <a:extLst>
              <a:ext uri="{FF2B5EF4-FFF2-40B4-BE49-F238E27FC236}">
                <a16:creationId xmlns:a16="http://schemas.microsoft.com/office/drawing/2014/main" id="{DE3B5048-AF58-A649-9114-2E06E336D2F1}"/>
              </a:ext>
            </a:extLst>
          </p:cNvPr>
          <p:cNvSpPr>
            <a:spLocks noGrp="1"/>
          </p:cNvSpPr>
          <p:nvPr>
            <p:ph type="body" sz="quarter" idx="15"/>
          </p:nvPr>
        </p:nvSpPr>
        <p:spPr>
          <a:xfrm>
            <a:off x="6373705" y="369888"/>
            <a:ext cx="5818296" cy="828675"/>
          </a:xfrm>
        </p:spPr>
        <p:txBody>
          <a:bodyPr anchor="ctr" anchorCtr="0">
            <a:noAutofit/>
          </a:bodyPr>
          <a:lstStyle>
            <a:lvl1pPr marL="0" indent="0" algn="ctr">
              <a:buNone/>
              <a:defRPr sz="2800" i="1">
                <a:solidFill>
                  <a:srgbClr val="8E8D8D"/>
                </a:solidFill>
                <a:latin typeface="Playfair Display" pitchFamily="2" charset="77"/>
              </a:defRPr>
            </a:lvl1pPr>
          </a:lstStyle>
          <a:p>
            <a:r>
              <a:rPr lang="fr-FR" dirty="0"/>
              <a:t>Modifier les styles du texte du</a:t>
            </a:r>
          </a:p>
        </p:txBody>
      </p:sp>
      <p:sp>
        <p:nvSpPr>
          <p:cNvPr id="41" name="Espace réservé du texte 40">
            <a:extLst>
              <a:ext uri="{FF2B5EF4-FFF2-40B4-BE49-F238E27FC236}">
                <a16:creationId xmlns:a16="http://schemas.microsoft.com/office/drawing/2014/main" id="{027F95C5-E8F7-7342-9245-43588E45804B}"/>
              </a:ext>
            </a:extLst>
          </p:cNvPr>
          <p:cNvSpPr>
            <a:spLocks noGrp="1"/>
          </p:cNvSpPr>
          <p:nvPr>
            <p:ph type="body" sz="quarter" idx="16"/>
          </p:nvPr>
        </p:nvSpPr>
        <p:spPr>
          <a:xfrm>
            <a:off x="6373813" y="1037807"/>
            <a:ext cx="5818187" cy="382587"/>
          </a:xfrm>
        </p:spPr>
        <p:txBody>
          <a:bodyPr anchor="ctr" anchorCtr="0">
            <a:noAutofit/>
          </a:bodyPr>
          <a:lstStyle>
            <a:lvl1pPr marL="0" indent="0" algn="ctr">
              <a:buNone/>
              <a:defRPr sz="1400">
                <a:solidFill>
                  <a:srgbClr val="8E8D8D"/>
                </a:solidFill>
              </a:defRPr>
            </a:lvl1pPr>
          </a:lstStyle>
          <a:p>
            <a:r>
              <a:rPr lang="fr-FR" dirty="0"/>
              <a:t>Modifier les styles du texte du masque</a:t>
            </a:r>
          </a:p>
        </p:txBody>
      </p:sp>
      <p:sp>
        <p:nvSpPr>
          <p:cNvPr id="43" name="Espace réservé pour une image  42">
            <a:extLst>
              <a:ext uri="{FF2B5EF4-FFF2-40B4-BE49-F238E27FC236}">
                <a16:creationId xmlns:a16="http://schemas.microsoft.com/office/drawing/2014/main" id="{74E5453C-2242-C54F-9D76-E43350AD0956}"/>
              </a:ext>
            </a:extLst>
          </p:cNvPr>
          <p:cNvSpPr>
            <a:spLocks noGrp="1"/>
          </p:cNvSpPr>
          <p:nvPr>
            <p:ph type="pic" sz="quarter" idx="17"/>
          </p:nvPr>
        </p:nvSpPr>
        <p:spPr>
          <a:xfrm>
            <a:off x="0" y="369888"/>
            <a:ext cx="6345747" cy="6488112"/>
          </a:xfrm>
        </p:spPr>
        <p:txBody>
          <a:bodyPr/>
          <a:lstStyle/>
          <a:p>
            <a:endParaRPr lang="fr-FR" dirty="0"/>
          </a:p>
        </p:txBody>
      </p:sp>
      <p:sp>
        <p:nvSpPr>
          <p:cNvPr id="45" name="Espace réservé du texte 44">
            <a:extLst>
              <a:ext uri="{FF2B5EF4-FFF2-40B4-BE49-F238E27FC236}">
                <a16:creationId xmlns:a16="http://schemas.microsoft.com/office/drawing/2014/main" id="{008282C7-FB14-C64E-AD6E-AE645716F5AD}"/>
              </a:ext>
            </a:extLst>
          </p:cNvPr>
          <p:cNvSpPr>
            <a:spLocks noGrp="1"/>
          </p:cNvSpPr>
          <p:nvPr>
            <p:ph type="body" sz="quarter" idx="18"/>
          </p:nvPr>
        </p:nvSpPr>
        <p:spPr>
          <a:xfrm>
            <a:off x="6664325" y="1712913"/>
            <a:ext cx="5075238" cy="1735137"/>
          </a:xfrm>
        </p:spPr>
        <p:txBody>
          <a:bodyPr lIns="0">
            <a:normAutofit/>
          </a:bodyPr>
          <a:lstStyle>
            <a:lvl1pPr marL="0" indent="0">
              <a:buNone/>
              <a:defRPr sz="1600" b="1"/>
            </a:lvl1pPr>
          </a:lstStyle>
          <a:p>
            <a:r>
              <a:rPr lang="fr-FR" dirty="0"/>
              <a:t>Modifier les styles du texte du masque
Deuxième niveau
Troisième niveau
Quatrième niveau
Cinquième niveau</a:t>
            </a:r>
          </a:p>
        </p:txBody>
      </p:sp>
      <p:sp>
        <p:nvSpPr>
          <p:cNvPr id="47" name="Espace réservé du texte 46">
            <a:extLst>
              <a:ext uri="{FF2B5EF4-FFF2-40B4-BE49-F238E27FC236}">
                <a16:creationId xmlns:a16="http://schemas.microsoft.com/office/drawing/2014/main" id="{060A00EB-B337-C248-9B05-F2516D2321AA}"/>
              </a:ext>
            </a:extLst>
          </p:cNvPr>
          <p:cNvSpPr>
            <a:spLocks noGrp="1"/>
          </p:cNvSpPr>
          <p:nvPr>
            <p:ph type="body" sz="quarter" idx="19"/>
          </p:nvPr>
        </p:nvSpPr>
        <p:spPr>
          <a:xfrm>
            <a:off x="6765925" y="4845050"/>
            <a:ext cx="4973638" cy="1376363"/>
          </a:xfrm>
        </p:spPr>
        <p:txBody>
          <a:bodyPr lIns="0">
            <a:noAutofit/>
          </a:bodyPr>
          <a:lstStyle>
            <a:lvl1pPr marL="0" indent="0">
              <a:buNone/>
              <a:defRPr sz="1600" b="1"/>
            </a:lvl1pPr>
          </a:lstStyle>
          <a:p>
            <a:r>
              <a:rPr lang="fr-FR" dirty="0"/>
              <a:t>Modifier les styles du texte du masque
Deuxième niveau
Troisième niveau
Quatrième niveau
Cinquième niveau</a:t>
            </a:r>
          </a:p>
        </p:txBody>
      </p:sp>
      <p:sp>
        <p:nvSpPr>
          <p:cNvPr id="49" name="Espace réservé du texte 48">
            <a:extLst>
              <a:ext uri="{FF2B5EF4-FFF2-40B4-BE49-F238E27FC236}">
                <a16:creationId xmlns:a16="http://schemas.microsoft.com/office/drawing/2014/main" id="{A4677505-D687-0545-A964-622E00D0B7A5}"/>
              </a:ext>
            </a:extLst>
          </p:cNvPr>
          <p:cNvSpPr>
            <a:spLocks noGrp="1"/>
          </p:cNvSpPr>
          <p:nvPr>
            <p:ph type="body" sz="quarter" idx="20"/>
          </p:nvPr>
        </p:nvSpPr>
        <p:spPr>
          <a:xfrm>
            <a:off x="6765925" y="5980113"/>
            <a:ext cx="3292475" cy="673100"/>
          </a:xfrm>
        </p:spPr>
        <p:txBody>
          <a:bodyPr lIns="0">
            <a:noAutofit/>
          </a:bodyPr>
          <a:lstStyle>
            <a:lvl1pPr marL="0" indent="0">
              <a:buNone/>
              <a:defRPr sz="700">
                <a:solidFill>
                  <a:srgbClr val="8E8D8D"/>
                </a:solidFill>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1915115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2819C0-23F3-CC49-8DD3-EFA99BE9AC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0D92695-E92E-974A-8828-8825E8474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B103FCDB-2F1C-5C4E-B9E6-3937819D9C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19E752D-9A14-7F48-AE5D-B6B7B98F869F}"/>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7D7DB6A7-4A25-F843-BCD0-0C14278D8F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73ACAC-0832-744F-B85C-AC3F39A0599F}"/>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259962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7F4723-7EFD-AF4E-85F1-73504E2FE6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5A6BE59-E7C8-0045-B493-012BF8E53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2B2410E-EAAA-5545-BB20-5065B772A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A30CAAE-5C25-C945-B269-0C08FE4F747D}"/>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3509E840-8C5D-7543-8A2F-488D867FF3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F011E1-C83E-9D41-82BF-4188BCEF1E3F}"/>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2835343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4E9D28-CEAB-D543-9285-74E36396B88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629848C-47EB-B14E-916D-0026FBDB075E}"/>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14DE7F4-FADA-B647-AC1A-B3D36E0A598D}"/>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A0DAD838-A6F5-3944-80F9-9FC17698FA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56E79FE-8457-A846-8270-D76E30928EDD}"/>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3244297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AB6B2D3-CFC1-6849-9499-964B617E40C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07A8CDA-4EDE-2A4E-93B1-1526098088E0}"/>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ABB536D9-794A-D248-9EA2-C9EED2F8B48A}"/>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0A1A2F44-4BC7-EE44-85F7-B95449F6EB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507115-F1EF-7247-B8C8-DC53BE17F237}"/>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3838662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386A7D-50A3-43AA-8A2E-337001F6D3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2C1BEB-C7B2-4E73-9592-CAE0E1CE20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34F86C8-DA53-4143-801E-4C142FD71AC6}"/>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16E329C0-972A-4508-87A7-A166E0E3FF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F79F-E8FC-4261-AC87-B1D6E86C56CE}"/>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3751104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F1ACF-C167-4F7E-B94C-A10099D628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603DE9-71B5-4649-91DE-775269CC385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08168A-4406-4710-AB80-9EE121CF9DB7}"/>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87E388DF-5268-45F7-A91F-87729E321E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E706B6-31C4-46D5-8657-EA7B8D1DFDA8}"/>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2663074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AF4DB5-C04D-4653-91FF-2C255A42D8A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061A0AA-65B9-46C3-BC5D-F918ABC30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8C3B57-3463-40B7-AB79-8699A29F0925}"/>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880DFECA-8BDF-4717-A61B-F1EDDE4FD7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5C30C9-8604-41BF-A174-E003C5A8F189}"/>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1721507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A5FB9-73E5-4B7A-ACFE-288F27F214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43443-1A3E-4517-80D9-28B39F4EB5A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F49C3C5-D656-4B3B-80BB-80E1D818BEF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DA457AE-7349-421D-A81C-EF961EA24B86}"/>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51113725-8BF9-4B96-949C-F24EB850FD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B25299-EFBA-45C9-A747-044CDD5C3D07}"/>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73524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C8F1D6-43EB-4248-802C-12D20CB60D9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2C74B81-6EED-5F45-8623-A63CEBE19250}"/>
              </a:ext>
            </a:extLst>
          </p:cNvPr>
          <p:cNvSpPr>
            <a:spLocks noGrp="1"/>
          </p:cNvSpPr>
          <p:nvPr>
            <p:ph type="title" hasCustomPrompt="1"/>
          </p:nvPr>
        </p:nvSpPr>
        <p:spPr>
          <a:xfrm>
            <a:off x="647036" y="1190081"/>
            <a:ext cx="10897925" cy="2618321"/>
          </a:xfrm>
        </p:spPr>
        <p:txBody>
          <a:bodyPr>
            <a:normAutofit/>
          </a:bodyPr>
          <a:lstStyle>
            <a:lvl1pPr algn="ctr">
              <a:defRPr sz="1600" i="1">
                <a:solidFill>
                  <a:srgbClr val="8E8D8D"/>
                </a:solidFill>
                <a:latin typeface="Playfair Display" pitchFamily="2" charset="77"/>
                <a:ea typeface="Ayuthaya" pitchFamily="2" charset="-34"/>
                <a:cs typeface="Ayuthaya" pitchFamily="2" charset="-34"/>
              </a:defRPr>
            </a:lvl1pPr>
          </a:lstStyle>
          <a:p>
            <a:r>
              <a:rPr lang="fr-FR" dirty="0"/>
              <a:t>modifiez le style du titre</a:t>
            </a:r>
          </a:p>
        </p:txBody>
      </p:sp>
      <p:sp>
        <p:nvSpPr>
          <p:cNvPr id="8" name="Rectangle 7">
            <a:extLst>
              <a:ext uri="{FF2B5EF4-FFF2-40B4-BE49-F238E27FC236}">
                <a16:creationId xmlns:a16="http://schemas.microsoft.com/office/drawing/2014/main" id="{1C2E7F5A-98CE-AC4F-933D-3679299EB186}"/>
              </a:ext>
            </a:extLst>
          </p:cNvPr>
          <p:cNvSpPr/>
          <p:nvPr userDrawn="1"/>
        </p:nvSpPr>
        <p:spPr>
          <a:xfrm>
            <a:off x="647036" y="5675187"/>
            <a:ext cx="10897925" cy="1077218"/>
          </a:xfrm>
          <a:prstGeom prst="rect">
            <a:avLst/>
          </a:prstGeom>
        </p:spPr>
        <p:txBody>
          <a:bodyPr wrap="square">
            <a:spAutoFit/>
          </a:bodyPr>
          <a:lstStyle/>
          <a:p>
            <a:pPr algn="just">
              <a:spcAft>
                <a:spcPts val="0"/>
              </a:spcAft>
            </a:pPr>
            <a:r>
              <a:rPr lang="fr-FR" sz="800" kern="1200" dirty="0">
                <a:solidFill>
                  <a:srgbClr val="8E8D8D"/>
                </a:solidFill>
                <a:latin typeface="Roboto" pitchFamily="2" charset="0"/>
                <a:ea typeface="Roboto" pitchFamily="2" charset="0"/>
                <a:cs typeface="Times New Roman" panose="02020603050405020304" pitchFamily="18" charset="0"/>
              </a:rPr>
              <a:t>CERENICIMO, SAS au capital de 315 800 euros - 3 allée Alphonse Fillion 44120 VERTOU - 401 206 305 RCS NANTES - Carte professionnelle de transactions sur immeubles et fonds de commerce </a:t>
            </a:r>
            <a:r>
              <a:rPr lang="fr-FR" sz="800" kern="1200" dirty="0" err="1">
                <a:solidFill>
                  <a:srgbClr val="8E8D8D"/>
                </a:solidFill>
                <a:latin typeface="Roboto" pitchFamily="2" charset="0"/>
                <a:ea typeface="Roboto" pitchFamily="2" charset="0"/>
                <a:cs typeface="Times New Roman" panose="02020603050405020304" pitchFamily="18" charset="0"/>
              </a:rPr>
              <a:t>n°CPI</a:t>
            </a:r>
            <a:r>
              <a:rPr lang="fr-FR" sz="800" kern="1200" dirty="0">
                <a:solidFill>
                  <a:srgbClr val="8E8D8D"/>
                </a:solidFill>
                <a:latin typeface="Roboto" pitchFamily="2" charset="0"/>
                <a:ea typeface="Roboto" pitchFamily="2" charset="0"/>
                <a:cs typeface="Times New Roman" panose="02020603050405020304" pitchFamily="18" charset="0"/>
              </a:rPr>
              <a:t> 4401 2016 000 004 106 délivrée par la CCI de Nantes-Saint Nazaire - Immatriculée à l'ORIAS (www.orias.fr) sous le n°17001838 au titre de l'activité de Mandataire d'intermédiaire d'assurance - Garantie financière QBE INSURANCE EUROPE LIMITED, 110 Esplanade du Général de Gaulle, </a:t>
            </a:r>
            <a:r>
              <a:rPr lang="fr-FR" sz="800" kern="1200" dirty="0" err="1">
                <a:solidFill>
                  <a:srgbClr val="8E8D8D"/>
                </a:solidFill>
                <a:latin typeface="Roboto" pitchFamily="2" charset="0"/>
                <a:ea typeface="Roboto" pitchFamily="2" charset="0"/>
                <a:cs typeface="Times New Roman" panose="02020603050405020304" pitchFamily="18" charset="0"/>
              </a:rPr>
              <a:t>Coeur</a:t>
            </a:r>
            <a:r>
              <a:rPr lang="fr-FR" sz="800" kern="1200" dirty="0">
                <a:solidFill>
                  <a:srgbClr val="8E8D8D"/>
                </a:solidFill>
                <a:latin typeface="Roboto" pitchFamily="2" charset="0"/>
                <a:ea typeface="Roboto" pitchFamily="2" charset="0"/>
                <a:cs typeface="Times New Roman" panose="02020603050405020304" pitchFamily="18" charset="0"/>
              </a:rPr>
              <a:t> Défense, Tour A, 92931 Paris La Défense CEDEX – CERENICIMO est une filiale de CONSULTIM GROUPE.</a:t>
            </a:r>
          </a:p>
          <a:p>
            <a:pPr algn="just">
              <a:spcAft>
                <a:spcPts val="0"/>
              </a:spcAft>
            </a:pPr>
            <a:r>
              <a:rPr lang="fr-FR" sz="800" kern="1200" dirty="0">
                <a:solidFill>
                  <a:srgbClr val="8E8D8D"/>
                </a:solidFill>
                <a:latin typeface="Roboto" pitchFamily="2" charset="0"/>
                <a:ea typeface="Roboto" pitchFamily="2" charset="0"/>
                <a:cs typeface="Times New Roman" panose="02020603050405020304" pitchFamily="18" charset="0"/>
              </a:rPr>
              <a:t> </a:t>
            </a:r>
          </a:p>
          <a:p>
            <a:pPr algn="just">
              <a:spcBef>
                <a:spcPts val="5"/>
              </a:spcBef>
              <a:spcAft>
                <a:spcPts val="0"/>
              </a:spcAft>
            </a:pPr>
            <a:r>
              <a:rPr lang="fr-FR" sz="800" kern="1200" dirty="0">
                <a:solidFill>
                  <a:srgbClr val="8E8D8D"/>
                </a:solidFill>
                <a:latin typeface="Roboto" pitchFamily="2" charset="0"/>
                <a:ea typeface="Roboto" pitchFamily="2" charset="0"/>
                <a:cs typeface="Times New Roman" panose="02020603050405020304" pitchFamily="18" charset="0"/>
              </a:rPr>
              <a:t>Document non contractuel et exclusivement </a:t>
            </a:r>
            <a:r>
              <a:rPr lang="fr-FR" sz="800" dirty="0">
                <a:solidFill>
                  <a:srgbClr val="8E8D8D"/>
                </a:solidFill>
                <a:latin typeface="Roboto" pitchFamily="2" charset="0"/>
                <a:ea typeface="Roboto" pitchFamily="2" charset="0"/>
                <a:cs typeface="Times New Roman" panose="02020603050405020304" pitchFamily="18" charset="0"/>
              </a:rPr>
              <a:t>réservé aux Professionnels du Patrimoine. Ne peut être diffusé aux clients finaux.</a:t>
            </a:r>
          </a:p>
          <a:p>
            <a:pPr algn="just">
              <a:spcBef>
                <a:spcPts val="5"/>
              </a:spcBef>
              <a:spcAft>
                <a:spcPts val="0"/>
              </a:spcAft>
            </a:pPr>
            <a:endParaRPr lang="fr-FR" sz="800" dirty="0">
              <a:solidFill>
                <a:srgbClr val="8E8D8D"/>
              </a:solidFill>
              <a:latin typeface="Roboto" pitchFamily="2" charset="0"/>
              <a:ea typeface="Roboto" pitchFamily="2" charset="0"/>
              <a:cs typeface="Times New Roman" panose="02020603050405020304" pitchFamily="18" charset="0"/>
            </a:endParaRPr>
          </a:p>
          <a:p>
            <a:pPr algn="just">
              <a:spcBef>
                <a:spcPts val="5"/>
              </a:spcBef>
              <a:spcAft>
                <a:spcPts val="0"/>
              </a:spcAft>
            </a:pPr>
            <a:r>
              <a:rPr lang="fr-FR" sz="800" dirty="0">
                <a:solidFill>
                  <a:srgbClr val="8E8D8D"/>
                </a:solidFill>
                <a:latin typeface="Roboto" pitchFamily="2" charset="0"/>
                <a:ea typeface="Roboto" pitchFamily="2" charset="0"/>
                <a:cs typeface="Times New Roman" panose="02020603050405020304" pitchFamily="18" charset="0"/>
              </a:rPr>
              <a:t>Une étude personnalisée réalisée par un Professionnel du Patrimoine est nécessaire pour comprendre la portée et les risques de l’investissement. La législation en vigueur, le marché de l’immobilier d’investissement et la situation personnelle et financière des acquéreurs potentiels étant susceptibles d’évolution,  les informations présentes sur ce document ne sont données qu’à titre purement indicatif.</a:t>
            </a:r>
          </a:p>
        </p:txBody>
      </p:sp>
      <p:sp>
        <p:nvSpPr>
          <p:cNvPr id="10" name="Rectangle 9">
            <a:extLst>
              <a:ext uri="{FF2B5EF4-FFF2-40B4-BE49-F238E27FC236}">
                <a16:creationId xmlns:a16="http://schemas.microsoft.com/office/drawing/2014/main" id="{E9594594-A12A-4A47-8B6A-21D871E72509}"/>
              </a:ext>
            </a:extLst>
          </p:cNvPr>
          <p:cNvSpPr/>
          <p:nvPr userDrawn="1"/>
        </p:nvSpPr>
        <p:spPr>
          <a:xfrm>
            <a:off x="647036" y="4896865"/>
            <a:ext cx="10897925" cy="663387"/>
          </a:xfrm>
          <a:prstGeom prst="rect">
            <a:avLst/>
          </a:prstGeom>
        </p:spPr>
        <p:txBody>
          <a:bodyPr wrap="square">
            <a:spAutoFit/>
          </a:bodyPr>
          <a:lstStyle/>
          <a:p>
            <a:pPr algn="ctr">
              <a:lnSpc>
                <a:spcPct val="150000"/>
              </a:lnSpc>
              <a:spcAft>
                <a:spcPts val="0"/>
              </a:spcAft>
            </a:pPr>
            <a:r>
              <a:rPr lang="fr-FR" sz="1400" b="1" i="0" dirty="0" err="1">
                <a:solidFill>
                  <a:srgbClr val="25336E"/>
                </a:solidFill>
                <a:latin typeface="Roboto" pitchFamily="2" charset="0"/>
                <a:ea typeface="Roboto" pitchFamily="2" charset="0"/>
                <a:cs typeface="Times New Roman" panose="02020603050405020304" pitchFamily="18" charset="0"/>
              </a:rPr>
              <a:t>Cerenicimo.fr</a:t>
            </a:r>
            <a:endParaRPr lang="fr-FR" sz="1400" b="1" i="0" dirty="0">
              <a:solidFill>
                <a:srgbClr val="25336E"/>
              </a:solidFill>
              <a:latin typeface="Roboto" pitchFamily="2" charset="0"/>
              <a:ea typeface="Roboto" pitchFamily="2" charset="0"/>
              <a:cs typeface="Times New Roman" panose="02020603050405020304" pitchFamily="18" charset="0"/>
            </a:endParaRPr>
          </a:p>
          <a:p>
            <a:pPr algn="ctr">
              <a:lnSpc>
                <a:spcPct val="150000"/>
              </a:lnSpc>
              <a:spcAft>
                <a:spcPts val="0"/>
              </a:spcAft>
            </a:pPr>
            <a:r>
              <a:rPr lang="fr-FR" sz="1200" b="1" dirty="0">
                <a:solidFill>
                  <a:srgbClr val="25336E"/>
                </a:solidFill>
                <a:latin typeface="Roboto-Light"/>
                <a:ea typeface="Calibri" panose="020F0502020204030204" pitchFamily="34" charset="0"/>
                <a:cs typeface="Times New Roman" panose="02020603050405020304" pitchFamily="18" charset="0"/>
              </a:rPr>
              <a:t>3 Allée Alfonse Fillion – 44120 Vertou – 02 28 21 05 10</a:t>
            </a:r>
            <a:endParaRPr lang="fr-FR" sz="1200" b="1" dirty="0">
              <a:solidFill>
                <a:srgbClr val="25336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F97AC514-A642-4856-AEC1-C107841870B2}"/>
              </a:ext>
            </a:extLst>
          </p:cNvPr>
          <p:cNvPicPr>
            <a:picLocks noChangeAspect="1"/>
          </p:cNvPicPr>
          <p:nvPr userDrawn="1"/>
        </p:nvPicPr>
        <p:blipFill>
          <a:blip r:embed="rId2"/>
          <a:stretch>
            <a:fillRect/>
          </a:stretch>
        </p:blipFill>
        <p:spPr>
          <a:xfrm>
            <a:off x="5086350" y="3917814"/>
            <a:ext cx="2072077" cy="1036039"/>
          </a:xfrm>
          <a:prstGeom prst="rect">
            <a:avLst/>
          </a:prstGeom>
        </p:spPr>
      </p:pic>
    </p:spTree>
    <p:extLst>
      <p:ext uri="{BB962C8B-B14F-4D97-AF65-F5344CB8AC3E}">
        <p14:creationId xmlns:p14="http://schemas.microsoft.com/office/powerpoint/2010/main" val="1126524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6D23C6-31D7-4E98-BDA0-26C991FBFF0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F2EE29E-7222-4B77-A24C-BA7765623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9262C3B-9EA6-4A62-9B5C-D95312C273D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9C8E0A3-9ADB-4B6A-8D38-81F890AA1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F5F7328-3797-4912-92D7-ED06EA552B1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E0B0082-5779-4BB5-B931-01445849B924}"/>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8" name="Espace réservé du pied de page 7">
            <a:extLst>
              <a:ext uri="{FF2B5EF4-FFF2-40B4-BE49-F238E27FC236}">
                <a16:creationId xmlns:a16="http://schemas.microsoft.com/office/drawing/2014/main" id="{E8EBE8B7-84BD-4DDF-B41F-C0B2B2553EC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69264BE-C3CE-445F-B0C7-4DAA7602E981}"/>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102540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159E71-5E78-49A5-9E91-6243EE58F92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873458A-011E-47F1-90F5-A7EA431D3B54}"/>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4" name="Espace réservé du pied de page 3">
            <a:extLst>
              <a:ext uri="{FF2B5EF4-FFF2-40B4-BE49-F238E27FC236}">
                <a16:creationId xmlns:a16="http://schemas.microsoft.com/office/drawing/2014/main" id="{C1EF0A89-60ED-4321-AB42-28B4149E1DC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C30F6E9-14D8-40BE-BE8E-E4BD0EF83C2F}"/>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3329796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6DDCA7B-FF91-4732-879C-F6ACF2D6FE03}"/>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3" name="Espace réservé du pied de page 2">
            <a:extLst>
              <a:ext uri="{FF2B5EF4-FFF2-40B4-BE49-F238E27FC236}">
                <a16:creationId xmlns:a16="http://schemas.microsoft.com/office/drawing/2014/main" id="{B5CA90EB-1685-48E5-A580-FAC6B5A8E4F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B5E4E37-BE91-4B8A-93C6-DF91AA04528F}"/>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478365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CB098-5F1B-4643-8AF8-11CDE9D1FA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341D984-8E6F-4AC0-9AF3-AB065E74E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D270A0A-B3EC-4FE1-82FF-5A59AD95C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D21A391-5B9A-4593-ABE8-630542DDC4C0}"/>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CD0C8B64-2CAF-46EC-902B-1F2D1C861E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79D069-EB76-4EAD-8FFE-A7DA6A0973E7}"/>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2043242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4D784-426E-4D3F-8EB6-D7290B595B4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4EDACBE-2D3A-41B0-9ED7-F5CB5ACD6D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4E8C204-4923-4489-9256-6812894B6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D7B09CE-D042-4856-8FF9-32ED7F9DD979}"/>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6" name="Espace réservé du pied de page 5">
            <a:extLst>
              <a:ext uri="{FF2B5EF4-FFF2-40B4-BE49-F238E27FC236}">
                <a16:creationId xmlns:a16="http://schemas.microsoft.com/office/drawing/2014/main" id="{B00846AB-938A-4790-8D58-DA032CE734E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1F0B4E-933C-449D-8286-7031E89C79C9}"/>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1831088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834D3C-4792-41AF-BA72-CA355A8018B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10CB564-2C97-473E-9987-9D2B0CD36EF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7682E6-499F-4C8B-A8CB-15F21491A7D6}"/>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4ED4B90E-AEEE-4336-9BB7-94E25CE797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448985-052D-4323-A6F5-88DFB5BE1597}"/>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3409351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6CC1F7-3536-4602-84CE-AA391C44F73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2F0553E-D46D-41E1-BBCE-AD0AFFB1415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EF58B4-386A-475F-BEF3-DBD0CD16E64A}"/>
              </a:ext>
            </a:extLst>
          </p:cNvPr>
          <p:cNvSpPr>
            <a:spLocks noGrp="1"/>
          </p:cNvSpPr>
          <p:nvPr>
            <p:ph type="dt" sz="half" idx="10"/>
          </p:nvPr>
        </p:nvSpPr>
        <p:spPr/>
        <p:txBody>
          <a:body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56D7A990-EC3A-48EE-8F48-4800005959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812A5F-4456-453B-B85D-D9607CA56144}"/>
              </a:ext>
            </a:extLst>
          </p:cNvPr>
          <p:cNvSpPr>
            <a:spLocks noGrp="1"/>
          </p:cNvSpPr>
          <p:nvPr>
            <p:ph type="sldNum" sz="quarter" idx="12"/>
          </p:nvPr>
        </p:nvSpPr>
        <p:spPr/>
        <p:txBody>
          <a:bodyPr/>
          <a:lstStyle/>
          <a:p>
            <a:fld id="{D6838962-2CFD-4D1C-A83C-C55CEFC23EBB}" type="slidenum">
              <a:rPr lang="fr-FR" smtClean="0"/>
              <a:t>‹N°›</a:t>
            </a:fld>
            <a:endParaRPr lang="fr-FR"/>
          </a:p>
        </p:txBody>
      </p:sp>
    </p:spTree>
    <p:extLst>
      <p:ext uri="{BB962C8B-B14F-4D97-AF65-F5344CB8AC3E}">
        <p14:creationId xmlns:p14="http://schemas.microsoft.com/office/powerpoint/2010/main" val="291312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30681" y="185166"/>
            <a:ext cx="10930636" cy="223520"/>
          </a:xfrm>
          <a:prstGeom prst="rect">
            <a:avLst/>
          </a:prstGeom>
        </p:spPr>
        <p:txBody>
          <a:bodyPr wrap="square" lIns="0" tIns="0" rIns="0" bIns="0">
            <a:spAutoFit/>
          </a:bodyPr>
          <a:lstStyle>
            <a:lvl1pPr>
              <a:defRPr sz="13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627113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286999" cy="685799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872983" y="679704"/>
            <a:ext cx="4032250" cy="5361305"/>
          </a:xfrm>
          <a:custGeom>
            <a:avLst/>
            <a:gdLst/>
            <a:ahLst/>
            <a:cxnLst/>
            <a:rect l="l" t="t" r="r" b="b"/>
            <a:pathLst>
              <a:path w="4032250" h="5361305">
                <a:moveTo>
                  <a:pt x="0" y="5360924"/>
                </a:moveTo>
                <a:lnTo>
                  <a:pt x="4032123" y="5360924"/>
                </a:lnTo>
                <a:lnTo>
                  <a:pt x="4032123" y="0"/>
                </a:lnTo>
                <a:lnTo>
                  <a:pt x="0" y="0"/>
                </a:lnTo>
                <a:lnTo>
                  <a:pt x="0" y="5360924"/>
                </a:lnTo>
                <a:close/>
              </a:path>
            </a:pathLst>
          </a:custGeom>
          <a:solidFill>
            <a:srgbClr val="528235"/>
          </a:solidFill>
        </p:spPr>
        <p:txBody>
          <a:bodyPr wrap="square" lIns="0" tIns="0" rIns="0" bIns="0" rtlCol="0"/>
          <a:lstStyle/>
          <a:p>
            <a:endParaRPr/>
          </a:p>
        </p:txBody>
      </p:sp>
      <p:sp>
        <p:nvSpPr>
          <p:cNvPr id="18" name="bk object 18"/>
          <p:cNvSpPr/>
          <p:nvPr/>
        </p:nvSpPr>
        <p:spPr>
          <a:xfrm>
            <a:off x="8976359" y="2215895"/>
            <a:ext cx="1827276" cy="182879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50110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256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80121A-7221-1A49-9250-6A8AFB3537FF}"/>
              </a:ext>
            </a:extLst>
          </p:cNvPr>
          <p:cNvSpPr/>
          <p:nvPr userDrawn="1"/>
        </p:nvSpPr>
        <p:spPr>
          <a:xfrm>
            <a:off x="0" y="0"/>
            <a:ext cx="12192000" cy="5840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B3695D9F-4E94-FD4F-B7E3-FD65A89D5909}"/>
              </a:ext>
            </a:extLst>
          </p:cNvPr>
          <p:cNvSpPr/>
          <p:nvPr userDrawn="1"/>
        </p:nvSpPr>
        <p:spPr>
          <a:xfrm>
            <a:off x="1725089" y="1070013"/>
            <a:ext cx="8511731" cy="4770348"/>
          </a:xfrm>
          <a:prstGeom prst="rect">
            <a:avLst/>
          </a:prstGeom>
          <a:solidFill>
            <a:srgbClr val="263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CBCFD34D-8940-8242-839E-B2C420F830D7}"/>
              </a:ext>
            </a:extLst>
          </p:cNvPr>
          <p:cNvSpPr/>
          <p:nvPr userDrawn="1"/>
        </p:nvSpPr>
        <p:spPr>
          <a:xfrm>
            <a:off x="0" y="1070013"/>
            <a:ext cx="1612490" cy="4770348"/>
          </a:xfrm>
          <a:prstGeom prst="rect">
            <a:avLst/>
          </a:prstGeom>
          <a:solidFill>
            <a:srgbClr val="9AB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50A91704-77EB-F44C-A6E1-73F14495EAA1}"/>
              </a:ext>
            </a:extLst>
          </p:cNvPr>
          <p:cNvSpPr>
            <a:spLocks noGrp="1"/>
          </p:cNvSpPr>
          <p:nvPr>
            <p:ph type="ctrTitle" hasCustomPrompt="1"/>
          </p:nvPr>
        </p:nvSpPr>
        <p:spPr>
          <a:xfrm>
            <a:off x="2049360" y="1070013"/>
            <a:ext cx="7964436" cy="817781"/>
          </a:xfrm>
        </p:spPr>
        <p:txBody>
          <a:bodyPr anchor="b">
            <a:normAutofit/>
          </a:bodyPr>
          <a:lstStyle>
            <a:lvl1pPr algn="l">
              <a:defRPr sz="3000"/>
            </a:lvl1pPr>
          </a:lstStyle>
          <a:p>
            <a:r>
              <a:rPr lang="fr-FR" dirty="0"/>
              <a:t>MODIFIEZ LE STYLE DU TITRE</a:t>
            </a:r>
          </a:p>
        </p:txBody>
      </p:sp>
      <p:sp>
        <p:nvSpPr>
          <p:cNvPr id="3" name="Sous-titre 2">
            <a:extLst>
              <a:ext uri="{FF2B5EF4-FFF2-40B4-BE49-F238E27FC236}">
                <a16:creationId xmlns:a16="http://schemas.microsoft.com/office/drawing/2014/main" id="{B04C68EB-4DCD-594D-8DE9-F6F5D96442D4}"/>
              </a:ext>
            </a:extLst>
          </p:cNvPr>
          <p:cNvSpPr>
            <a:spLocks noGrp="1"/>
          </p:cNvSpPr>
          <p:nvPr>
            <p:ph type="subTitle" idx="1" hasCustomPrompt="1"/>
          </p:nvPr>
        </p:nvSpPr>
        <p:spPr>
          <a:xfrm>
            <a:off x="2049360" y="2104103"/>
            <a:ext cx="7964435" cy="3569110"/>
          </a:xfrm>
        </p:spPr>
        <p:txBody>
          <a:bodyPr>
            <a:normAutofit/>
          </a:bodyPr>
          <a:lstStyle>
            <a:lvl1pPr marL="342900" indent="-342900" algn="l">
              <a:buFont typeface="Arial" panose="020B0604020202020204" pitchFamily="34" charset="0"/>
              <a:buChar char="•"/>
              <a:defRPr sz="2000" b="0" i="0">
                <a:solidFill>
                  <a:schemeClr val="bg1"/>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2ECD86E7-CA0C-0948-AAEE-4F9F63681567}"/>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16E1D5B4-2840-1149-9982-487FB22FF4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FC0B51-1E8E-D04E-9D62-33E68D2B34E6}"/>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50712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974596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856976" y="3660647"/>
            <a:ext cx="594360" cy="596265"/>
          </a:xfrm>
          <a:custGeom>
            <a:avLst/>
            <a:gdLst/>
            <a:ahLst/>
            <a:cxnLst/>
            <a:rect l="l" t="t" r="r" b="b"/>
            <a:pathLst>
              <a:path w="594359" h="596264">
                <a:moveTo>
                  <a:pt x="297179" y="0"/>
                </a:moveTo>
                <a:lnTo>
                  <a:pt x="248986" y="3898"/>
                </a:lnTo>
                <a:lnTo>
                  <a:pt x="203265" y="15185"/>
                </a:lnTo>
                <a:lnTo>
                  <a:pt x="160628" y="33247"/>
                </a:lnTo>
                <a:lnTo>
                  <a:pt x="121688" y="57473"/>
                </a:lnTo>
                <a:lnTo>
                  <a:pt x="87058" y="87249"/>
                </a:lnTo>
                <a:lnTo>
                  <a:pt x="57351" y="121962"/>
                </a:lnTo>
                <a:lnTo>
                  <a:pt x="33179" y="161001"/>
                </a:lnTo>
                <a:lnTo>
                  <a:pt x="15154" y="203752"/>
                </a:lnTo>
                <a:lnTo>
                  <a:pt x="3890" y="249603"/>
                </a:lnTo>
                <a:lnTo>
                  <a:pt x="0" y="297941"/>
                </a:lnTo>
                <a:lnTo>
                  <a:pt x="3890" y="346280"/>
                </a:lnTo>
                <a:lnTo>
                  <a:pt x="15154" y="392131"/>
                </a:lnTo>
                <a:lnTo>
                  <a:pt x="33179" y="434882"/>
                </a:lnTo>
                <a:lnTo>
                  <a:pt x="57351" y="473921"/>
                </a:lnTo>
                <a:lnTo>
                  <a:pt x="87058" y="508635"/>
                </a:lnTo>
                <a:lnTo>
                  <a:pt x="121688" y="538410"/>
                </a:lnTo>
                <a:lnTo>
                  <a:pt x="160628" y="562636"/>
                </a:lnTo>
                <a:lnTo>
                  <a:pt x="203265" y="580698"/>
                </a:lnTo>
                <a:lnTo>
                  <a:pt x="248986" y="591985"/>
                </a:lnTo>
                <a:lnTo>
                  <a:pt x="297179" y="595883"/>
                </a:lnTo>
                <a:lnTo>
                  <a:pt x="345373" y="591985"/>
                </a:lnTo>
                <a:lnTo>
                  <a:pt x="391094" y="580698"/>
                </a:lnTo>
                <a:lnTo>
                  <a:pt x="433731" y="562636"/>
                </a:lnTo>
                <a:lnTo>
                  <a:pt x="472671" y="538410"/>
                </a:lnTo>
                <a:lnTo>
                  <a:pt x="507301" y="508635"/>
                </a:lnTo>
                <a:lnTo>
                  <a:pt x="537008" y="473921"/>
                </a:lnTo>
                <a:lnTo>
                  <a:pt x="561180" y="434882"/>
                </a:lnTo>
                <a:lnTo>
                  <a:pt x="579205" y="392131"/>
                </a:lnTo>
                <a:lnTo>
                  <a:pt x="590469" y="346280"/>
                </a:lnTo>
                <a:lnTo>
                  <a:pt x="594359" y="297941"/>
                </a:lnTo>
                <a:lnTo>
                  <a:pt x="590469" y="249603"/>
                </a:lnTo>
                <a:lnTo>
                  <a:pt x="579205" y="203752"/>
                </a:lnTo>
                <a:lnTo>
                  <a:pt x="561180" y="161001"/>
                </a:lnTo>
                <a:lnTo>
                  <a:pt x="537008" y="121962"/>
                </a:lnTo>
                <a:lnTo>
                  <a:pt x="507301" y="87249"/>
                </a:lnTo>
                <a:lnTo>
                  <a:pt x="472671" y="57473"/>
                </a:lnTo>
                <a:lnTo>
                  <a:pt x="433731" y="33247"/>
                </a:lnTo>
                <a:lnTo>
                  <a:pt x="391094" y="15185"/>
                </a:lnTo>
                <a:lnTo>
                  <a:pt x="345373" y="3898"/>
                </a:lnTo>
                <a:lnTo>
                  <a:pt x="297179" y="0"/>
                </a:lnTo>
                <a:close/>
              </a:path>
            </a:pathLst>
          </a:custGeom>
          <a:solidFill>
            <a:srgbClr val="538235"/>
          </a:solidFill>
        </p:spPr>
        <p:txBody>
          <a:bodyPr wrap="square" lIns="0" tIns="0" rIns="0" bIns="0" rtlCol="0"/>
          <a:lstStyle/>
          <a:p>
            <a:endParaRPr/>
          </a:p>
        </p:txBody>
      </p:sp>
      <p:sp>
        <p:nvSpPr>
          <p:cNvPr id="17" name="bk object 17"/>
          <p:cNvSpPr/>
          <p:nvPr/>
        </p:nvSpPr>
        <p:spPr>
          <a:xfrm>
            <a:off x="10954511" y="3749040"/>
            <a:ext cx="422148" cy="422148"/>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9409474" y="2980944"/>
            <a:ext cx="252386" cy="313943"/>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6973823" y="3654552"/>
            <a:ext cx="594360" cy="596265"/>
          </a:xfrm>
          <a:custGeom>
            <a:avLst/>
            <a:gdLst/>
            <a:ahLst/>
            <a:cxnLst/>
            <a:rect l="l" t="t" r="r" b="b"/>
            <a:pathLst>
              <a:path w="594359" h="596264">
                <a:moveTo>
                  <a:pt x="297179" y="0"/>
                </a:moveTo>
                <a:lnTo>
                  <a:pt x="248986" y="3898"/>
                </a:lnTo>
                <a:lnTo>
                  <a:pt x="203265" y="15185"/>
                </a:lnTo>
                <a:lnTo>
                  <a:pt x="160628" y="33247"/>
                </a:lnTo>
                <a:lnTo>
                  <a:pt x="121688" y="57473"/>
                </a:lnTo>
                <a:lnTo>
                  <a:pt x="87058" y="87249"/>
                </a:lnTo>
                <a:lnTo>
                  <a:pt x="57351" y="121962"/>
                </a:lnTo>
                <a:lnTo>
                  <a:pt x="33179" y="161001"/>
                </a:lnTo>
                <a:lnTo>
                  <a:pt x="15154" y="203752"/>
                </a:lnTo>
                <a:lnTo>
                  <a:pt x="3890" y="249603"/>
                </a:lnTo>
                <a:lnTo>
                  <a:pt x="0" y="297942"/>
                </a:lnTo>
                <a:lnTo>
                  <a:pt x="3890" y="346280"/>
                </a:lnTo>
                <a:lnTo>
                  <a:pt x="15154" y="392131"/>
                </a:lnTo>
                <a:lnTo>
                  <a:pt x="33179" y="434882"/>
                </a:lnTo>
                <a:lnTo>
                  <a:pt x="57351" y="473921"/>
                </a:lnTo>
                <a:lnTo>
                  <a:pt x="87058" y="508635"/>
                </a:lnTo>
                <a:lnTo>
                  <a:pt x="121688" y="538410"/>
                </a:lnTo>
                <a:lnTo>
                  <a:pt x="160628" y="562636"/>
                </a:lnTo>
                <a:lnTo>
                  <a:pt x="203265" y="580698"/>
                </a:lnTo>
                <a:lnTo>
                  <a:pt x="248986" y="591985"/>
                </a:lnTo>
                <a:lnTo>
                  <a:pt x="297179" y="595884"/>
                </a:lnTo>
                <a:lnTo>
                  <a:pt x="345373" y="591985"/>
                </a:lnTo>
                <a:lnTo>
                  <a:pt x="391094" y="580698"/>
                </a:lnTo>
                <a:lnTo>
                  <a:pt x="433731" y="562636"/>
                </a:lnTo>
                <a:lnTo>
                  <a:pt x="472671" y="538410"/>
                </a:lnTo>
                <a:lnTo>
                  <a:pt x="507301" y="508635"/>
                </a:lnTo>
                <a:lnTo>
                  <a:pt x="537008" y="473921"/>
                </a:lnTo>
                <a:lnTo>
                  <a:pt x="561180" y="434882"/>
                </a:lnTo>
                <a:lnTo>
                  <a:pt x="579205" y="392131"/>
                </a:lnTo>
                <a:lnTo>
                  <a:pt x="590469" y="346280"/>
                </a:lnTo>
                <a:lnTo>
                  <a:pt x="594359" y="297942"/>
                </a:lnTo>
                <a:lnTo>
                  <a:pt x="590469" y="249603"/>
                </a:lnTo>
                <a:lnTo>
                  <a:pt x="579205" y="203752"/>
                </a:lnTo>
                <a:lnTo>
                  <a:pt x="561180" y="161001"/>
                </a:lnTo>
                <a:lnTo>
                  <a:pt x="537008" y="121962"/>
                </a:lnTo>
                <a:lnTo>
                  <a:pt x="507301" y="87249"/>
                </a:lnTo>
                <a:lnTo>
                  <a:pt x="472671" y="57473"/>
                </a:lnTo>
                <a:lnTo>
                  <a:pt x="433731" y="33247"/>
                </a:lnTo>
                <a:lnTo>
                  <a:pt x="391094" y="15185"/>
                </a:lnTo>
                <a:lnTo>
                  <a:pt x="345373" y="3898"/>
                </a:lnTo>
                <a:lnTo>
                  <a:pt x="297179" y="0"/>
                </a:lnTo>
                <a:close/>
              </a:path>
            </a:pathLst>
          </a:custGeom>
          <a:solidFill>
            <a:srgbClr val="538235"/>
          </a:solidFill>
        </p:spPr>
        <p:txBody>
          <a:bodyPr wrap="square" lIns="0" tIns="0" rIns="0" bIns="0" rtlCol="0"/>
          <a:lstStyle/>
          <a:p>
            <a:endParaRPr/>
          </a:p>
        </p:txBody>
      </p:sp>
      <p:sp>
        <p:nvSpPr>
          <p:cNvPr id="20" name="bk object 20"/>
          <p:cNvSpPr/>
          <p:nvPr/>
        </p:nvSpPr>
        <p:spPr>
          <a:xfrm>
            <a:off x="7056119" y="3744467"/>
            <a:ext cx="429768" cy="429768"/>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9584435" y="3660647"/>
            <a:ext cx="596265" cy="596265"/>
          </a:xfrm>
          <a:custGeom>
            <a:avLst/>
            <a:gdLst/>
            <a:ahLst/>
            <a:cxnLst/>
            <a:rect l="l" t="t" r="r" b="b"/>
            <a:pathLst>
              <a:path w="596265" h="596264">
                <a:moveTo>
                  <a:pt x="297942" y="0"/>
                </a:moveTo>
                <a:lnTo>
                  <a:pt x="249603" y="3898"/>
                </a:lnTo>
                <a:lnTo>
                  <a:pt x="203752" y="15185"/>
                </a:lnTo>
                <a:lnTo>
                  <a:pt x="161001" y="33247"/>
                </a:lnTo>
                <a:lnTo>
                  <a:pt x="121962" y="57473"/>
                </a:lnTo>
                <a:lnTo>
                  <a:pt x="87249" y="87249"/>
                </a:lnTo>
                <a:lnTo>
                  <a:pt x="57473" y="121962"/>
                </a:lnTo>
                <a:lnTo>
                  <a:pt x="33247" y="161001"/>
                </a:lnTo>
                <a:lnTo>
                  <a:pt x="15185" y="203752"/>
                </a:lnTo>
                <a:lnTo>
                  <a:pt x="3898" y="249603"/>
                </a:lnTo>
                <a:lnTo>
                  <a:pt x="0" y="297941"/>
                </a:lnTo>
                <a:lnTo>
                  <a:pt x="3898" y="346280"/>
                </a:lnTo>
                <a:lnTo>
                  <a:pt x="15185" y="392131"/>
                </a:lnTo>
                <a:lnTo>
                  <a:pt x="33247" y="434882"/>
                </a:lnTo>
                <a:lnTo>
                  <a:pt x="57473" y="473921"/>
                </a:lnTo>
                <a:lnTo>
                  <a:pt x="87249" y="508635"/>
                </a:lnTo>
                <a:lnTo>
                  <a:pt x="121962" y="538410"/>
                </a:lnTo>
                <a:lnTo>
                  <a:pt x="161001" y="562636"/>
                </a:lnTo>
                <a:lnTo>
                  <a:pt x="203752" y="580698"/>
                </a:lnTo>
                <a:lnTo>
                  <a:pt x="249603" y="591985"/>
                </a:lnTo>
                <a:lnTo>
                  <a:pt x="297942" y="595883"/>
                </a:lnTo>
                <a:lnTo>
                  <a:pt x="346280" y="591985"/>
                </a:lnTo>
                <a:lnTo>
                  <a:pt x="392131" y="580698"/>
                </a:lnTo>
                <a:lnTo>
                  <a:pt x="434882" y="562636"/>
                </a:lnTo>
                <a:lnTo>
                  <a:pt x="473921" y="538410"/>
                </a:lnTo>
                <a:lnTo>
                  <a:pt x="508635" y="508635"/>
                </a:lnTo>
                <a:lnTo>
                  <a:pt x="538410" y="473921"/>
                </a:lnTo>
                <a:lnTo>
                  <a:pt x="562636" y="434882"/>
                </a:lnTo>
                <a:lnTo>
                  <a:pt x="580698" y="392131"/>
                </a:lnTo>
                <a:lnTo>
                  <a:pt x="591985" y="346280"/>
                </a:lnTo>
                <a:lnTo>
                  <a:pt x="595884" y="297941"/>
                </a:lnTo>
                <a:lnTo>
                  <a:pt x="591985" y="249603"/>
                </a:lnTo>
                <a:lnTo>
                  <a:pt x="580698" y="203752"/>
                </a:lnTo>
                <a:lnTo>
                  <a:pt x="562636" y="161001"/>
                </a:lnTo>
                <a:lnTo>
                  <a:pt x="538410" y="121962"/>
                </a:lnTo>
                <a:lnTo>
                  <a:pt x="508635" y="87249"/>
                </a:lnTo>
                <a:lnTo>
                  <a:pt x="473921" y="57473"/>
                </a:lnTo>
                <a:lnTo>
                  <a:pt x="434882" y="33247"/>
                </a:lnTo>
                <a:lnTo>
                  <a:pt x="392131" y="15185"/>
                </a:lnTo>
                <a:lnTo>
                  <a:pt x="346280" y="3898"/>
                </a:lnTo>
                <a:lnTo>
                  <a:pt x="297942" y="0"/>
                </a:lnTo>
                <a:close/>
              </a:path>
            </a:pathLst>
          </a:custGeom>
          <a:solidFill>
            <a:srgbClr val="538235"/>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53067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B3E9CC-BA10-6044-B2F5-CA8265678ED8}"/>
              </a:ext>
            </a:extLst>
          </p:cNvPr>
          <p:cNvSpPr/>
          <p:nvPr userDrawn="1"/>
        </p:nvSpPr>
        <p:spPr>
          <a:xfrm>
            <a:off x="0" y="0"/>
            <a:ext cx="12196800" cy="182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0A9E7BA-DB17-4B51-8406-D311E1E0822F}"/>
              </a:ext>
            </a:extLst>
          </p:cNvPr>
          <p:cNvSpPr>
            <a:spLocks noGrp="1"/>
          </p:cNvSpPr>
          <p:nvPr>
            <p:ph idx="1" hasCustomPrompt="1"/>
          </p:nvPr>
        </p:nvSpPr>
        <p:spPr>
          <a:xfrm>
            <a:off x="3096870" y="1602601"/>
            <a:ext cx="8640000" cy="4320000"/>
          </a:xfrm>
        </p:spPr>
        <p:txBody>
          <a:bodyPr/>
          <a:lstStyle/>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B76DA3E6-6EAA-4A3B-96D7-8A1BB22C1E06}"/>
              </a:ext>
            </a:extLst>
          </p:cNvPr>
          <p:cNvSpPr>
            <a:spLocks noGrp="1"/>
          </p:cNvSpPr>
          <p:nvPr>
            <p:ph type="dt" sz="half" idx="10"/>
          </p:nvPr>
        </p:nvSpPr>
        <p:spPr/>
        <p:txBody>
          <a:bodyPr/>
          <a:lstStyle/>
          <a:p>
            <a:fld id="{B526CC13-F02C-4297-B770-965701413F1B}"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89781A98-5430-44E0-9B3B-91D78DFB71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AD9E97-DF8B-4DDB-A65A-D741D46C12C7}"/>
              </a:ext>
            </a:extLst>
          </p:cNvPr>
          <p:cNvSpPr>
            <a:spLocks noGrp="1"/>
          </p:cNvSpPr>
          <p:nvPr>
            <p:ph type="sldNum" sz="quarter" idx="12"/>
          </p:nvPr>
        </p:nvSpPr>
        <p:spPr>
          <a:xfrm>
            <a:off x="8610600" y="6213985"/>
            <a:ext cx="1226419" cy="365125"/>
          </a:xfrm>
        </p:spPr>
        <p:txBody>
          <a:bodyPr/>
          <a:lstStyle/>
          <a:p>
            <a:fld id="{29E3CA8A-C87B-4B09-AAB3-C907CC5B701B}" type="slidenum">
              <a:rPr lang="fr-FR" smtClean="0"/>
              <a:t>‹N°›</a:t>
            </a:fld>
            <a:endParaRPr lang="fr-FR" dirty="0"/>
          </a:p>
        </p:txBody>
      </p:sp>
      <p:sp>
        <p:nvSpPr>
          <p:cNvPr id="2" name="Titre 1">
            <a:extLst>
              <a:ext uri="{FF2B5EF4-FFF2-40B4-BE49-F238E27FC236}">
                <a16:creationId xmlns:a16="http://schemas.microsoft.com/office/drawing/2014/main" id="{6035B6EE-34BD-42A1-AF4C-70C8A9F07C27}"/>
              </a:ext>
            </a:extLst>
          </p:cNvPr>
          <p:cNvSpPr>
            <a:spLocks noGrp="1"/>
          </p:cNvSpPr>
          <p:nvPr>
            <p:ph type="title" hasCustomPrompt="1"/>
          </p:nvPr>
        </p:nvSpPr>
        <p:spPr>
          <a:xfrm>
            <a:off x="838200" y="365124"/>
            <a:ext cx="6120000" cy="4320000"/>
          </a:xfrm>
          <a:solidFill>
            <a:srgbClr val="25336E"/>
          </a:solidFill>
        </p:spPr>
        <p:txBody>
          <a:bodyPr lIns="216000">
            <a:normAutofit/>
          </a:bodyPr>
          <a:lstStyle>
            <a:lvl1pPr algn="l">
              <a:lnSpc>
                <a:spcPct val="100000"/>
              </a:lnSpc>
              <a:defRPr sz="3000"/>
            </a:lvl1pPr>
          </a:lstStyle>
          <a:p>
            <a:r>
              <a:rPr lang="fr-FR" dirty="0"/>
              <a:t>MODIFIEZ LE STYLE DU TITRE</a:t>
            </a:r>
          </a:p>
        </p:txBody>
      </p:sp>
      <p:sp>
        <p:nvSpPr>
          <p:cNvPr id="10" name="Espace réservé du texte 9">
            <a:extLst>
              <a:ext uri="{FF2B5EF4-FFF2-40B4-BE49-F238E27FC236}">
                <a16:creationId xmlns:a16="http://schemas.microsoft.com/office/drawing/2014/main" id="{2D504029-96B9-D24A-BF42-BDD0D9CD6400}"/>
              </a:ext>
            </a:extLst>
          </p:cNvPr>
          <p:cNvSpPr>
            <a:spLocks noGrp="1"/>
          </p:cNvSpPr>
          <p:nvPr>
            <p:ph type="body" sz="quarter" idx="13"/>
          </p:nvPr>
        </p:nvSpPr>
        <p:spPr>
          <a:xfrm>
            <a:off x="838200" y="4807785"/>
            <a:ext cx="2258670" cy="1237477"/>
          </a:xfrm>
        </p:spPr>
        <p:txBody>
          <a:bodyPr>
            <a:noAutofit/>
          </a:bodyPr>
          <a:lstStyle>
            <a:lvl1pPr marL="0" indent="0" algn="r">
              <a:buNone/>
              <a:defRPr sz="10000" b="1">
                <a:solidFill>
                  <a:srgbClr val="25336E"/>
                </a:solidFill>
                <a:latin typeface="Playfair Display" pitchFamily="2" charset="77"/>
              </a:defRPr>
            </a:lvl1pPr>
          </a:lstStyle>
          <a:p>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388087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B3E9CC-BA10-6044-B2F5-CA8265678ED8}"/>
              </a:ext>
            </a:extLst>
          </p:cNvPr>
          <p:cNvSpPr/>
          <p:nvPr userDrawn="1"/>
        </p:nvSpPr>
        <p:spPr>
          <a:xfrm>
            <a:off x="0" y="0"/>
            <a:ext cx="1219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B0A9E7BA-DB17-4B51-8406-D311E1E0822F}"/>
              </a:ext>
            </a:extLst>
          </p:cNvPr>
          <p:cNvSpPr>
            <a:spLocks noGrp="1"/>
          </p:cNvSpPr>
          <p:nvPr>
            <p:ph idx="1"/>
          </p:nvPr>
        </p:nvSpPr>
        <p:spPr>
          <a:xfrm>
            <a:off x="0" y="0"/>
            <a:ext cx="12193200" cy="6858000"/>
          </a:xfrm>
        </p:spPr>
        <p:txBody>
          <a:bodyPr/>
          <a:lstStyle>
            <a:lvl2pPr marL="457200" indent="0">
              <a:buNone/>
              <a:defRPr/>
            </a:lvl2pPr>
          </a:lstStyle>
          <a:p>
            <a:pPr lvl="1"/>
            <a:endParaRPr lang="fr-FR" dirty="0"/>
          </a:p>
        </p:txBody>
      </p:sp>
      <p:sp>
        <p:nvSpPr>
          <p:cNvPr id="2" name="Titre 1">
            <a:extLst>
              <a:ext uri="{FF2B5EF4-FFF2-40B4-BE49-F238E27FC236}">
                <a16:creationId xmlns:a16="http://schemas.microsoft.com/office/drawing/2014/main" id="{6035B6EE-34BD-42A1-AF4C-70C8A9F07C27}"/>
              </a:ext>
            </a:extLst>
          </p:cNvPr>
          <p:cNvSpPr>
            <a:spLocks noGrp="1"/>
          </p:cNvSpPr>
          <p:nvPr>
            <p:ph type="title" hasCustomPrompt="1"/>
          </p:nvPr>
        </p:nvSpPr>
        <p:spPr>
          <a:xfrm>
            <a:off x="2496819" y="1176460"/>
            <a:ext cx="7200000" cy="4500000"/>
          </a:xfrm>
          <a:solidFill>
            <a:srgbClr val="25336E"/>
          </a:solidFill>
        </p:spPr>
        <p:txBody>
          <a:bodyPr>
            <a:normAutofit/>
          </a:bodyPr>
          <a:lstStyle>
            <a:lvl1pPr algn="ctr">
              <a:lnSpc>
                <a:spcPct val="100000"/>
              </a:lnSpc>
              <a:defRPr sz="3400"/>
            </a:lvl1pPr>
          </a:lstStyle>
          <a:p>
            <a:r>
              <a:rPr lang="fr-FR" dirty="0"/>
              <a:t>MODIFIEZ LE STYLE DU TITRE</a:t>
            </a:r>
          </a:p>
        </p:txBody>
      </p:sp>
    </p:spTree>
    <p:extLst>
      <p:ext uri="{BB962C8B-B14F-4D97-AF65-F5344CB8AC3E}">
        <p14:creationId xmlns:p14="http://schemas.microsoft.com/office/powerpoint/2010/main" val="3019163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065D8A-6C4E-4541-9347-6101205546B4}"/>
              </a:ext>
            </a:extLst>
          </p:cNvPr>
          <p:cNvSpPr/>
          <p:nvPr userDrawn="1"/>
        </p:nvSpPr>
        <p:spPr>
          <a:xfrm>
            <a:off x="0" y="0"/>
            <a:ext cx="12196800" cy="156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217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A91704-77EB-F44C-A6E1-73F14495EAA1}"/>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B04C68EB-4DCD-594D-8DE9-F6F5D9644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ECD86E7-CA0C-0948-AAEE-4F9F63681567}"/>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16E1D5B4-2840-1149-9982-487FB22FF4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FC0B51-1E8E-D04E-9D62-33E68D2B34E6}"/>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180120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1442FA-78F4-6F4B-A266-66CDB4FC8D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94C507-6D32-3842-A8D7-15855681391D}"/>
              </a:ext>
            </a:extLst>
          </p:cNvPr>
          <p:cNvSpPr>
            <a:spLocks noGrp="1"/>
          </p:cNvSpPr>
          <p:nvPr>
            <p:ph idx="1"/>
          </p:nvPr>
        </p:nvSpPr>
        <p:spPr/>
        <p:txBody>
          <a:bodyPr/>
          <a:lstStyle/>
          <a:p>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C6D365F-456B-C248-81CE-A777BDC69ACA}"/>
              </a:ext>
            </a:extLst>
          </p:cNvPr>
          <p:cNvSpPr>
            <a:spLocks noGrp="1"/>
          </p:cNvSpPr>
          <p:nvPr>
            <p:ph type="dt" sz="half" idx="10"/>
          </p:nvPr>
        </p:nvSpPr>
        <p:spPr/>
        <p:txBody>
          <a:body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6721C3B6-A04F-D94D-BC92-9C2BE25B72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CD8A452-E7EE-9B41-BAFD-9A2FBE8F0543}"/>
              </a:ext>
            </a:extLst>
          </p:cNvPr>
          <p:cNvSpPr>
            <a:spLocks noGrp="1"/>
          </p:cNvSpPr>
          <p:nvPr>
            <p:ph type="sldNum" sz="quarter" idx="12"/>
          </p:nvPr>
        </p:nvSpPr>
        <p:spPr/>
        <p:txBody>
          <a:bodyPr/>
          <a:lstStyle/>
          <a:p>
            <a:fld id="{17D6CCAB-8B4C-F744-9CC3-205D0C5EEFAD}" type="slidenum">
              <a:rPr lang="fr-FR" smtClean="0"/>
              <a:t>‹N°›</a:t>
            </a:fld>
            <a:endParaRPr lang="fr-FR"/>
          </a:p>
        </p:txBody>
      </p:sp>
    </p:spTree>
    <p:extLst>
      <p:ext uri="{BB962C8B-B14F-4D97-AF65-F5344CB8AC3E}">
        <p14:creationId xmlns:p14="http://schemas.microsoft.com/office/powerpoint/2010/main" val="309684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8E2F06-3B9F-C348-AC1F-6E2615142BCB}"/>
              </a:ext>
            </a:extLst>
          </p:cNvPr>
          <p:cNvSpPr/>
          <p:nvPr userDrawn="1"/>
        </p:nvSpPr>
        <p:spPr>
          <a:xfrm>
            <a:off x="0" y="285135"/>
            <a:ext cx="12192000" cy="1080000"/>
          </a:xfrm>
          <a:prstGeom prst="rect">
            <a:avLst/>
          </a:prstGeom>
          <a:solidFill>
            <a:srgbClr val="253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itre 1">
            <a:extLst>
              <a:ext uri="{FF2B5EF4-FFF2-40B4-BE49-F238E27FC236}">
                <a16:creationId xmlns:a16="http://schemas.microsoft.com/office/drawing/2014/main" id="{D6BF7459-352A-8342-AE35-399261CB8923}"/>
              </a:ext>
            </a:extLst>
          </p:cNvPr>
          <p:cNvSpPr>
            <a:spLocks noGrp="1"/>
          </p:cNvSpPr>
          <p:nvPr>
            <p:ph type="title"/>
          </p:nvPr>
        </p:nvSpPr>
        <p:spPr>
          <a:xfrm>
            <a:off x="838199" y="285136"/>
            <a:ext cx="10897925" cy="108000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D55423D8-12C2-FE42-B35B-D30CBA8584F1}"/>
              </a:ext>
            </a:extLst>
          </p:cNvPr>
          <p:cNvSpPr>
            <a:spLocks noGrp="1"/>
          </p:cNvSpPr>
          <p:nvPr>
            <p:ph type="body" idx="1"/>
          </p:nvPr>
        </p:nvSpPr>
        <p:spPr>
          <a:xfrm>
            <a:off x="838200" y="1825625"/>
            <a:ext cx="10897924" cy="4142556"/>
          </a:xfrm>
          <a:prstGeom prst="rect">
            <a:avLst/>
          </a:prstGeom>
        </p:spPr>
        <p:txBody>
          <a:bodyPr vert="horz" lIns="91440" tIns="45720" rIns="91440" bIns="45720" rtlCol="0">
            <a:normAutofit/>
          </a:bodyPr>
          <a:lstStyle/>
          <a:p>
            <a:pPr lvl="0"/>
            <a:r>
              <a:rPr lang="fr-FR" dirty="0"/>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6101923-B1D1-4D4F-BDC7-78C7801AF2B5}"/>
              </a:ext>
            </a:extLst>
          </p:cNvPr>
          <p:cNvSpPr>
            <a:spLocks noGrp="1"/>
          </p:cNvSpPr>
          <p:nvPr>
            <p:ph type="dt" sz="half" idx="2"/>
          </p:nvPr>
        </p:nvSpPr>
        <p:spPr>
          <a:xfrm>
            <a:off x="838200" y="62139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9F4BF-CD29-5440-B103-A2B0A248E9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2BB24179-EFEF-874E-9FFC-26EF5FE54770}"/>
              </a:ext>
            </a:extLst>
          </p:cNvPr>
          <p:cNvSpPr>
            <a:spLocks noGrp="1"/>
          </p:cNvSpPr>
          <p:nvPr>
            <p:ph type="ftr" sz="quarter" idx="3"/>
          </p:nvPr>
        </p:nvSpPr>
        <p:spPr>
          <a:xfrm>
            <a:off x="4038600" y="6213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BE13B2-7B29-C34B-A778-F6E287F5A7E9}"/>
              </a:ext>
            </a:extLst>
          </p:cNvPr>
          <p:cNvSpPr>
            <a:spLocks noGrp="1"/>
          </p:cNvSpPr>
          <p:nvPr>
            <p:ph type="sldNum" sz="quarter" idx="4"/>
          </p:nvPr>
        </p:nvSpPr>
        <p:spPr>
          <a:xfrm>
            <a:off x="8610601" y="6213986"/>
            <a:ext cx="12216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6CCAB-8B4C-F744-9CC3-205D0C5EEFAD}" type="slidenum">
              <a:rPr lang="fr-FR" smtClean="0"/>
              <a:t>‹N°›</a:t>
            </a:fld>
            <a:endParaRPr lang="fr-FR"/>
          </a:p>
        </p:txBody>
      </p:sp>
      <p:pic>
        <p:nvPicPr>
          <p:cNvPr id="10" name="Image 9">
            <a:extLst>
              <a:ext uri="{FF2B5EF4-FFF2-40B4-BE49-F238E27FC236}">
                <a16:creationId xmlns:a16="http://schemas.microsoft.com/office/drawing/2014/main" id="{05C362FF-7C01-4AA5-AB87-70B4F72C96E1}"/>
              </a:ext>
            </a:extLst>
          </p:cNvPr>
          <p:cNvPicPr>
            <a:picLocks noChangeAspect="1"/>
          </p:cNvPicPr>
          <p:nvPr userDrawn="1"/>
        </p:nvPicPr>
        <p:blipFill>
          <a:blip r:embed="rId27"/>
          <a:stretch>
            <a:fillRect/>
          </a:stretch>
        </p:blipFill>
        <p:spPr>
          <a:xfrm>
            <a:off x="10172380" y="6096000"/>
            <a:ext cx="1453830" cy="753244"/>
          </a:xfrm>
          <a:prstGeom prst="rect">
            <a:avLst/>
          </a:prstGeom>
        </p:spPr>
      </p:pic>
    </p:spTree>
    <p:extLst>
      <p:ext uri="{BB962C8B-B14F-4D97-AF65-F5344CB8AC3E}">
        <p14:creationId xmlns:p14="http://schemas.microsoft.com/office/powerpoint/2010/main" val="266783557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1" r:id="rId3"/>
    <p:sldLayoutId id="2147483649" r:id="rId4"/>
    <p:sldLayoutId id="2147483666" r:id="rId5"/>
    <p:sldLayoutId id="2147483667" r:id="rId6"/>
    <p:sldLayoutId id="2147483665" r:id="rId7"/>
    <p:sldLayoutId id="2147483662" r:id="rId8"/>
    <p:sldLayoutId id="2147483650" r:id="rId9"/>
    <p:sldLayoutId id="2147483669" r:id="rId10"/>
    <p:sldLayoutId id="2147483652" r:id="rId11"/>
    <p:sldLayoutId id="2147483670" r:id="rId12"/>
    <p:sldLayoutId id="2147483653" r:id="rId13"/>
    <p:sldLayoutId id="2147483654" r:id="rId14"/>
    <p:sldLayoutId id="2147483655" r:id="rId15"/>
    <p:sldLayoutId id="2147483673" r:id="rId16"/>
    <p:sldLayoutId id="2147483674" r:id="rId17"/>
    <p:sldLayoutId id="2147483675" r:id="rId18"/>
    <p:sldLayoutId id="2147483676" r:id="rId19"/>
    <p:sldLayoutId id="2147483677" r:id="rId20"/>
    <p:sldLayoutId id="2147483678"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3000" b="0" i="0" kern="1200">
          <a:solidFill>
            <a:schemeClr val="bg1"/>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5336E"/>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5336E"/>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5336E"/>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5336E"/>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5336E"/>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25336E"/>
          </a:solidFill>
          <a:latin typeface="Roboto" pitchFamily="2" charset="0"/>
          <a:ea typeface="Roboto"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29A0C7-3F31-4E47-BAA7-1D26A67DE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DC76BF1-BC97-45C8-95FC-C5786DE75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1B397A8-58C5-4CBF-A413-612DC94C5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97A42-C03F-41E7-9B5C-B89F2CEF48F6}" type="datetimeFigureOut">
              <a:rPr lang="fr-FR" smtClean="0"/>
              <a:t>06/04/2021</a:t>
            </a:fld>
            <a:endParaRPr lang="fr-FR"/>
          </a:p>
        </p:txBody>
      </p:sp>
      <p:sp>
        <p:nvSpPr>
          <p:cNvPr id="5" name="Espace réservé du pied de page 4">
            <a:extLst>
              <a:ext uri="{FF2B5EF4-FFF2-40B4-BE49-F238E27FC236}">
                <a16:creationId xmlns:a16="http://schemas.microsoft.com/office/drawing/2014/main" id="{B01EB5AE-FDCA-4113-8E02-D5EE08711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703D854-6433-4085-8CFC-E0BBB3B15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38962-2CFD-4D1C-A83C-C55CEFC23EBB}" type="slidenum">
              <a:rPr lang="fr-FR" smtClean="0"/>
              <a:t>‹N°›</a:t>
            </a:fld>
            <a:endParaRPr lang="fr-FR"/>
          </a:p>
        </p:txBody>
      </p:sp>
    </p:spTree>
    <p:extLst>
      <p:ext uri="{BB962C8B-B14F-4D97-AF65-F5344CB8AC3E}">
        <p14:creationId xmlns:p14="http://schemas.microsoft.com/office/powerpoint/2010/main" val="243881564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38780" y="1520443"/>
            <a:ext cx="7314438" cy="452119"/>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3" name="Holder 3"/>
          <p:cNvSpPr>
            <a:spLocks noGrp="1"/>
          </p:cNvSpPr>
          <p:nvPr>
            <p:ph type="body" idx="1"/>
          </p:nvPr>
        </p:nvSpPr>
        <p:spPr>
          <a:xfrm>
            <a:off x="758545" y="1323594"/>
            <a:ext cx="10674908" cy="41408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812687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Layout" Target="../slideLayouts/slideLayout4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8">
            <a:extLst>
              <a:ext uri="{FF2B5EF4-FFF2-40B4-BE49-F238E27FC236}">
                <a16:creationId xmlns:a16="http://schemas.microsoft.com/office/drawing/2014/main" id="{73171EE3-356A-4051-AC06-9F0BEB3C2BB2}"/>
              </a:ext>
            </a:extLst>
          </p:cNvPr>
          <p:cNvGraphicFramePr>
            <a:graphicFrameLocks noGrp="1"/>
          </p:cNvGraphicFramePr>
          <p:nvPr>
            <p:ph type="tbl" sz="quarter" idx="14"/>
            <p:extLst>
              <p:ext uri="{D42A27DB-BD31-4B8C-83A1-F6EECF244321}">
                <p14:modId xmlns:p14="http://schemas.microsoft.com/office/powerpoint/2010/main" val="62689221"/>
              </p:ext>
            </p:extLst>
          </p:nvPr>
        </p:nvGraphicFramePr>
        <p:xfrm>
          <a:off x="6765925" y="4357688"/>
          <a:ext cx="5196776" cy="883920"/>
        </p:xfrm>
        <a:graphic>
          <a:graphicData uri="http://schemas.openxmlformats.org/drawingml/2006/table">
            <a:tbl>
              <a:tblPr firstRow="1" bandRow="1">
                <a:tableStyleId>{5C22544A-7EE6-4342-B048-85BDC9FD1C3A}</a:tableStyleId>
              </a:tblPr>
              <a:tblGrid>
                <a:gridCol w="1299194">
                  <a:extLst>
                    <a:ext uri="{9D8B030D-6E8A-4147-A177-3AD203B41FA5}">
                      <a16:colId xmlns:a16="http://schemas.microsoft.com/office/drawing/2014/main" val="3470538218"/>
                    </a:ext>
                  </a:extLst>
                </a:gridCol>
                <a:gridCol w="1299194">
                  <a:extLst>
                    <a:ext uri="{9D8B030D-6E8A-4147-A177-3AD203B41FA5}">
                      <a16:colId xmlns:a16="http://schemas.microsoft.com/office/drawing/2014/main" val="2527230455"/>
                    </a:ext>
                  </a:extLst>
                </a:gridCol>
                <a:gridCol w="1299194">
                  <a:extLst>
                    <a:ext uri="{9D8B030D-6E8A-4147-A177-3AD203B41FA5}">
                      <a16:colId xmlns:a16="http://schemas.microsoft.com/office/drawing/2014/main" val="549130627"/>
                    </a:ext>
                  </a:extLst>
                </a:gridCol>
                <a:gridCol w="1299194">
                  <a:extLst>
                    <a:ext uri="{9D8B030D-6E8A-4147-A177-3AD203B41FA5}">
                      <a16:colId xmlns:a16="http://schemas.microsoft.com/office/drawing/2014/main" val="2425199380"/>
                    </a:ext>
                  </a:extLst>
                </a:gridCol>
              </a:tblGrid>
              <a:tr h="370840">
                <a:tc>
                  <a:txBody>
                    <a:bodyPr/>
                    <a:lstStyle/>
                    <a:p>
                      <a:r>
                        <a:rPr lang="fr-FR" sz="1300" b="0" dirty="0">
                          <a:solidFill>
                            <a:srgbClr val="7030A0"/>
                          </a:solidFill>
                          <a:latin typeface="Roboto" panose="02000000000000000000" pitchFamily="2" charset="0"/>
                          <a:ea typeface="Roboto" panose="02000000000000000000" pitchFamily="2" charset="0"/>
                        </a:rPr>
                        <a:t>87 lots </a:t>
                      </a:r>
                    </a:p>
                    <a:p>
                      <a:r>
                        <a:rPr lang="fr-FR" sz="1300" b="0" dirty="0">
                          <a:solidFill>
                            <a:srgbClr val="7030A0"/>
                          </a:solidFill>
                          <a:latin typeface="Roboto" panose="02000000000000000000" pitchFamily="2" charset="0"/>
                          <a:ea typeface="Roboto" panose="02000000000000000000" pitchFamily="2" charset="0"/>
                        </a:rPr>
                        <a:t>du T1 au 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A partir de</a:t>
                      </a:r>
                    </a:p>
                    <a:p>
                      <a:r>
                        <a:rPr lang="fr-FR" sz="1300" b="0" kern="1200" dirty="0">
                          <a:solidFill>
                            <a:srgbClr val="7030A0"/>
                          </a:solidFill>
                          <a:latin typeface="Roboto" panose="02000000000000000000" pitchFamily="2" charset="0"/>
                          <a:ea typeface="Roboto" panose="02000000000000000000" pitchFamily="2" charset="0"/>
                          <a:cs typeface="+mn-cs"/>
                        </a:rPr>
                        <a:t>149 463 €</a:t>
                      </a:r>
                      <a:r>
                        <a:rPr lang="fr-FR" sz="1300" b="0" kern="1200" baseline="0" dirty="0">
                          <a:solidFill>
                            <a:srgbClr val="7030A0"/>
                          </a:solidFill>
                          <a:latin typeface="Roboto" panose="02000000000000000000" pitchFamily="2" charset="0"/>
                          <a:ea typeface="Roboto" panose="02000000000000000000" pitchFamily="2" charset="0"/>
                          <a:cs typeface="+mn-cs"/>
                        </a:rPr>
                        <a:t>HT</a:t>
                      </a:r>
                      <a:r>
                        <a:rPr lang="fr-FR" sz="1300" b="0" kern="1200" baseline="30000" dirty="0">
                          <a:solidFill>
                            <a:srgbClr val="7030A0"/>
                          </a:solidFill>
                          <a:latin typeface="Roboto" panose="02000000000000000000" pitchFamily="2" charset="0"/>
                          <a:ea typeface="Roboto" panose="02000000000000000000" pitchFamily="2" charset="0"/>
                          <a:cs typeface="+mn-cs"/>
                        </a:rPr>
                        <a:t> (1)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Rendement </a:t>
                      </a:r>
                      <a:br>
                        <a:rPr lang="fr-FR" sz="1300" b="0" kern="1200" dirty="0">
                          <a:solidFill>
                            <a:srgbClr val="7030A0"/>
                          </a:solidFill>
                          <a:latin typeface="Roboto" panose="02000000000000000000" pitchFamily="2" charset="0"/>
                          <a:ea typeface="Roboto" panose="02000000000000000000" pitchFamily="2" charset="0"/>
                          <a:cs typeface="+mn-cs"/>
                        </a:rPr>
                      </a:br>
                      <a:r>
                        <a:rPr lang="fr-FR" sz="1300" b="0" kern="1200" dirty="0">
                          <a:solidFill>
                            <a:srgbClr val="7030A0"/>
                          </a:solidFill>
                          <a:latin typeface="Roboto" panose="02000000000000000000" pitchFamily="2" charset="0"/>
                          <a:ea typeface="Roboto" panose="02000000000000000000" pitchFamily="2" charset="0"/>
                          <a:cs typeface="+mn-cs"/>
                        </a:rPr>
                        <a:t>3,6 % </a:t>
                      </a:r>
                      <a:r>
                        <a:rPr lang="fr-FR" sz="1300" b="0" kern="1200" baseline="30000" dirty="0">
                          <a:solidFill>
                            <a:srgbClr val="7030A0"/>
                          </a:solidFill>
                          <a:latin typeface="Roboto" panose="02000000000000000000" pitchFamily="2" charset="0"/>
                          <a:ea typeface="Roboto" panose="02000000000000000000" pitchFamily="2" charset="0"/>
                          <a:cs typeface="+mn-cs"/>
                        </a:rPr>
                        <a:t>HT/HT (2)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Livraison prévisionnelle :</a:t>
                      </a:r>
                    </a:p>
                    <a:p>
                      <a:r>
                        <a:rPr lang="fr-FR" sz="1300" b="0" kern="1200" baseline="0" dirty="0">
                          <a:solidFill>
                            <a:srgbClr val="7030A0"/>
                          </a:solidFill>
                          <a:latin typeface="Roboto" panose="02000000000000000000" pitchFamily="2" charset="0"/>
                          <a:ea typeface="Roboto" panose="02000000000000000000" pitchFamily="2" charset="0"/>
                          <a:cs typeface="+mn-cs"/>
                        </a:rPr>
                        <a:t>1</a:t>
                      </a:r>
                      <a:r>
                        <a:rPr lang="fr-FR" sz="1300" b="0" kern="1200" baseline="30000" dirty="0">
                          <a:solidFill>
                            <a:srgbClr val="7030A0"/>
                          </a:solidFill>
                          <a:latin typeface="Roboto" panose="02000000000000000000" pitchFamily="2" charset="0"/>
                          <a:ea typeface="Roboto" panose="02000000000000000000" pitchFamily="2" charset="0"/>
                          <a:cs typeface="+mn-cs"/>
                        </a:rPr>
                        <a:t>er</a:t>
                      </a:r>
                      <a:r>
                        <a:rPr lang="fr-FR" sz="1300" b="0" kern="1200" dirty="0">
                          <a:solidFill>
                            <a:srgbClr val="7030A0"/>
                          </a:solidFill>
                          <a:latin typeface="Roboto" panose="02000000000000000000" pitchFamily="2" charset="0"/>
                          <a:ea typeface="Roboto" panose="02000000000000000000" pitchFamily="2" charset="0"/>
                          <a:cs typeface="+mn-cs"/>
                        </a:rPr>
                        <a:t> T 2023 </a:t>
                      </a:r>
                    </a:p>
                    <a:p>
                      <a:endParaRPr lang="fr-FR" sz="1300" b="0" kern="1200" dirty="0">
                        <a:solidFill>
                          <a:srgbClr val="7030A0"/>
                        </a:solidFill>
                        <a:latin typeface="Roboto" panose="02000000000000000000" pitchFamily="2" charset="0"/>
                        <a:ea typeface="Roboto" panose="02000000000000000000" pitchFamily="2"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2311951"/>
                  </a:ext>
                </a:extLst>
              </a:tr>
            </a:tbl>
          </a:graphicData>
        </a:graphic>
      </p:graphicFrame>
      <p:sp>
        <p:nvSpPr>
          <p:cNvPr id="3" name="Espace réservé du texte 2">
            <a:extLst>
              <a:ext uri="{FF2B5EF4-FFF2-40B4-BE49-F238E27FC236}">
                <a16:creationId xmlns:a16="http://schemas.microsoft.com/office/drawing/2014/main" id="{C2DF1401-47B3-4CD7-B4D3-5C80B2C60EF0}"/>
              </a:ext>
            </a:extLst>
          </p:cNvPr>
          <p:cNvSpPr>
            <a:spLocks noGrp="1"/>
          </p:cNvSpPr>
          <p:nvPr>
            <p:ph type="body" sz="quarter" idx="15"/>
          </p:nvPr>
        </p:nvSpPr>
        <p:spPr/>
        <p:txBody>
          <a:bodyPr/>
          <a:lstStyle/>
          <a:p>
            <a:r>
              <a:rPr lang="fr-FR" dirty="0"/>
              <a:t>OH Activ</a:t>
            </a:r>
          </a:p>
        </p:txBody>
      </p:sp>
      <p:sp>
        <p:nvSpPr>
          <p:cNvPr id="4" name="Espace réservé du texte 3">
            <a:extLst>
              <a:ext uri="{FF2B5EF4-FFF2-40B4-BE49-F238E27FC236}">
                <a16:creationId xmlns:a16="http://schemas.microsoft.com/office/drawing/2014/main" id="{9CB2AD3C-04E0-4B36-9209-A67DD7A248EB}"/>
              </a:ext>
            </a:extLst>
          </p:cNvPr>
          <p:cNvSpPr>
            <a:spLocks noGrp="1"/>
          </p:cNvSpPr>
          <p:nvPr>
            <p:ph type="body" sz="quarter" idx="16"/>
          </p:nvPr>
        </p:nvSpPr>
        <p:spPr/>
        <p:txBody>
          <a:bodyPr/>
          <a:lstStyle/>
          <a:p>
            <a:r>
              <a:rPr lang="fr-FR" dirty="0"/>
              <a:t>Avignon (84)</a:t>
            </a:r>
          </a:p>
        </p:txBody>
      </p:sp>
      <p:sp>
        <p:nvSpPr>
          <p:cNvPr id="6" name="Espace réservé du texte 5">
            <a:extLst>
              <a:ext uri="{FF2B5EF4-FFF2-40B4-BE49-F238E27FC236}">
                <a16:creationId xmlns:a16="http://schemas.microsoft.com/office/drawing/2014/main" id="{FBCB1E2D-CDCD-4792-8649-0BC559B4E847}"/>
              </a:ext>
            </a:extLst>
          </p:cNvPr>
          <p:cNvSpPr>
            <a:spLocks noGrp="1"/>
          </p:cNvSpPr>
          <p:nvPr>
            <p:ph type="body" sz="quarter" idx="18"/>
          </p:nvPr>
        </p:nvSpPr>
        <p:spPr/>
        <p:txBody>
          <a:bodyPr/>
          <a:lstStyle/>
          <a:p>
            <a:r>
              <a:rPr lang="fr-FR" dirty="0"/>
              <a:t>Type de fiscalité : </a:t>
            </a:r>
            <a:r>
              <a:rPr lang="fr-FR" b="0" dirty="0"/>
              <a:t>LMNP Classique/CENSI-BOUVARD</a:t>
            </a:r>
          </a:p>
          <a:p>
            <a:r>
              <a:rPr lang="fr-FR" dirty="0"/>
              <a:t>Type de résidence : </a:t>
            </a:r>
            <a:r>
              <a:rPr lang="fr-FR" b="0" dirty="0"/>
              <a:t>Services Seniors</a:t>
            </a:r>
          </a:p>
          <a:p>
            <a:r>
              <a:rPr lang="fr-FR" dirty="0"/>
              <a:t>Promoteur : </a:t>
            </a:r>
            <a:r>
              <a:rPr lang="fr-FR" b="0" dirty="0" err="1"/>
              <a:t>HomniCity</a:t>
            </a:r>
            <a:endParaRPr lang="fr-FR" b="0" dirty="0"/>
          </a:p>
          <a:p>
            <a:r>
              <a:rPr lang="fr-FR" dirty="0"/>
              <a:t>Gestionnaire : </a:t>
            </a:r>
            <a:r>
              <a:rPr lang="fr-FR" b="0" dirty="0" err="1"/>
              <a:t>OhActiv</a:t>
            </a:r>
            <a:endParaRPr lang="fr-FR" b="0" dirty="0"/>
          </a:p>
          <a:p>
            <a:endParaRPr lang="fr-FR" dirty="0"/>
          </a:p>
        </p:txBody>
      </p:sp>
      <p:sp>
        <p:nvSpPr>
          <p:cNvPr id="7" name="Espace réservé du texte 6">
            <a:extLst>
              <a:ext uri="{FF2B5EF4-FFF2-40B4-BE49-F238E27FC236}">
                <a16:creationId xmlns:a16="http://schemas.microsoft.com/office/drawing/2014/main" id="{FF0652EE-4AE4-467A-9A60-3BE38145524B}"/>
              </a:ext>
            </a:extLst>
          </p:cNvPr>
          <p:cNvSpPr>
            <a:spLocks noGrp="1"/>
          </p:cNvSpPr>
          <p:nvPr>
            <p:ph type="body" sz="quarter" idx="19"/>
          </p:nvPr>
        </p:nvSpPr>
        <p:spPr>
          <a:xfrm>
            <a:off x="6765925" y="5063164"/>
            <a:ext cx="4973638" cy="1376363"/>
          </a:xfrm>
        </p:spPr>
        <p:txBody>
          <a:bodyPr/>
          <a:lstStyle/>
          <a:p>
            <a:pPr>
              <a:spcBef>
                <a:spcPts val="0"/>
              </a:spcBef>
            </a:pPr>
            <a:r>
              <a:rPr lang="fr-FR" dirty="0"/>
              <a:t>Avantages commerciaux : </a:t>
            </a:r>
          </a:p>
          <a:p>
            <a:endParaRPr lang="fr-FR" dirty="0"/>
          </a:p>
        </p:txBody>
      </p:sp>
      <p:sp>
        <p:nvSpPr>
          <p:cNvPr id="8" name="Espace réservé du texte 7">
            <a:extLst>
              <a:ext uri="{FF2B5EF4-FFF2-40B4-BE49-F238E27FC236}">
                <a16:creationId xmlns:a16="http://schemas.microsoft.com/office/drawing/2014/main" id="{24A212C5-DA18-4E07-8602-92C83EB86010}"/>
              </a:ext>
            </a:extLst>
          </p:cNvPr>
          <p:cNvSpPr>
            <a:spLocks noGrp="1"/>
          </p:cNvSpPr>
          <p:nvPr>
            <p:ph type="body" sz="quarter" idx="20"/>
          </p:nvPr>
        </p:nvSpPr>
        <p:spPr/>
        <p:txBody>
          <a:bodyPr/>
          <a:lstStyle/>
          <a:p>
            <a:pPr algn="just">
              <a:spcBef>
                <a:spcPts val="0"/>
              </a:spcBef>
            </a:pPr>
            <a:r>
              <a:rPr lang="fr-FR" dirty="0"/>
              <a:t>Illustration et mobilier non contractuels</a:t>
            </a:r>
          </a:p>
          <a:p>
            <a:pPr algn="just">
              <a:spcBef>
                <a:spcPts val="0"/>
              </a:spcBef>
            </a:pPr>
            <a:r>
              <a:rPr lang="fr-FR" dirty="0"/>
              <a:t>(1) Hors frais de notaire et frais de prêt </a:t>
            </a:r>
          </a:p>
          <a:p>
            <a:pPr algn="just">
              <a:spcBef>
                <a:spcPts val="0"/>
              </a:spcBef>
            </a:pPr>
            <a:r>
              <a:rPr lang="fr-FR" dirty="0"/>
              <a:t>(2) Rendement incluant le mobilier (rendement moyen arrondi au dixième le plus proche) . En cas de défaillance du gestionnaire et/ou d'aléas du marché, il existe un risque d'impayé et, le cas échéant, d'ouverture de procédure collective susceptible d'affecter la rentabilité de l'investissement.</a:t>
            </a:r>
          </a:p>
          <a:p>
            <a:endParaRPr lang="fr-FR" dirty="0"/>
          </a:p>
        </p:txBody>
      </p:sp>
      <p:pic>
        <p:nvPicPr>
          <p:cNvPr id="10" name="Image 9">
            <a:extLst>
              <a:ext uri="{FF2B5EF4-FFF2-40B4-BE49-F238E27FC236}">
                <a16:creationId xmlns:a16="http://schemas.microsoft.com/office/drawing/2014/main" id="{3D00FE36-908B-4193-8A93-D6D6CA3DDE17}"/>
              </a:ext>
            </a:extLst>
          </p:cNvPr>
          <p:cNvPicPr>
            <a:picLocks noChangeAspect="1"/>
          </p:cNvPicPr>
          <p:nvPr/>
        </p:nvPicPr>
        <p:blipFill>
          <a:blip r:embed="rId2"/>
          <a:stretch>
            <a:fillRect/>
          </a:stretch>
        </p:blipFill>
        <p:spPr>
          <a:xfrm>
            <a:off x="7736891" y="5455221"/>
            <a:ext cx="1253595" cy="385346"/>
          </a:xfrm>
          <a:prstGeom prst="rect">
            <a:avLst/>
          </a:prstGeom>
        </p:spPr>
      </p:pic>
      <p:pic>
        <p:nvPicPr>
          <p:cNvPr id="11" name="Image 10">
            <a:extLst>
              <a:ext uri="{FF2B5EF4-FFF2-40B4-BE49-F238E27FC236}">
                <a16:creationId xmlns:a16="http://schemas.microsoft.com/office/drawing/2014/main" id="{D30279A6-185E-42F5-AFDC-68825851CFDA}"/>
              </a:ext>
            </a:extLst>
          </p:cNvPr>
          <p:cNvPicPr>
            <a:picLocks noChangeAspect="1"/>
          </p:cNvPicPr>
          <p:nvPr/>
        </p:nvPicPr>
        <p:blipFill>
          <a:blip r:embed="rId3"/>
          <a:stretch>
            <a:fillRect/>
          </a:stretch>
        </p:blipFill>
        <p:spPr>
          <a:xfrm>
            <a:off x="9282853" y="5317289"/>
            <a:ext cx="1258619" cy="587142"/>
          </a:xfrm>
          <a:prstGeom prst="rect">
            <a:avLst/>
          </a:prstGeom>
        </p:spPr>
      </p:pic>
      <p:pic>
        <p:nvPicPr>
          <p:cNvPr id="12" name="Espace réservé pour une image  11">
            <a:extLst>
              <a:ext uri="{FF2B5EF4-FFF2-40B4-BE49-F238E27FC236}">
                <a16:creationId xmlns:a16="http://schemas.microsoft.com/office/drawing/2014/main" id="{F7D8B9D2-4D8F-48D9-B476-BEFF7B6138B8}"/>
              </a:ext>
            </a:extLst>
          </p:cNvPr>
          <p:cNvPicPr>
            <a:picLocks noGrp="1" noChangeAspect="1"/>
          </p:cNvPicPr>
          <p:nvPr>
            <p:ph type="pic" sz="quarter" idx="17"/>
          </p:nvPr>
        </p:nvPicPr>
        <p:blipFill>
          <a:blip r:embed="rId4"/>
          <a:srcRect l="26529" r="26529"/>
          <a:stretch>
            <a:fillRect/>
          </a:stretch>
        </p:blipFill>
        <p:spPr>
          <a:xfrm>
            <a:off x="0" y="369888"/>
            <a:ext cx="6345747" cy="6488112"/>
          </a:xfrm>
        </p:spPr>
      </p:pic>
    </p:spTree>
    <p:extLst>
      <p:ext uri="{BB962C8B-B14F-4D97-AF65-F5344CB8AC3E}">
        <p14:creationId xmlns:p14="http://schemas.microsoft.com/office/powerpoint/2010/main" val="174442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065A234C-3104-4B70-9E17-80B7D8B2F13F}"/>
              </a:ext>
            </a:extLst>
          </p:cNvPr>
          <p:cNvPicPr>
            <a:picLocks noChangeAspect="1"/>
          </p:cNvPicPr>
          <p:nvPr/>
        </p:nvPicPr>
        <p:blipFill rotWithShape="1">
          <a:blip r:embed="rId2"/>
          <a:srcRect l="15900" r="15098"/>
          <a:stretch/>
        </p:blipFill>
        <p:spPr>
          <a:xfrm>
            <a:off x="-1" y="369888"/>
            <a:ext cx="6329619" cy="6488113"/>
          </a:xfrm>
          <a:prstGeom prst="rect">
            <a:avLst/>
          </a:prstGeom>
        </p:spPr>
      </p:pic>
      <p:graphicFrame>
        <p:nvGraphicFramePr>
          <p:cNvPr id="5" name="Tableau 8">
            <a:extLst>
              <a:ext uri="{FF2B5EF4-FFF2-40B4-BE49-F238E27FC236}">
                <a16:creationId xmlns:a16="http://schemas.microsoft.com/office/drawing/2014/main" id="{73171EE3-356A-4051-AC06-9F0BEB3C2BB2}"/>
              </a:ext>
            </a:extLst>
          </p:cNvPr>
          <p:cNvGraphicFramePr>
            <a:graphicFrameLocks noGrp="1"/>
          </p:cNvGraphicFramePr>
          <p:nvPr>
            <p:ph type="tbl" sz="quarter" idx="14"/>
            <p:extLst>
              <p:ext uri="{D42A27DB-BD31-4B8C-83A1-F6EECF244321}">
                <p14:modId xmlns:p14="http://schemas.microsoft.com/office/powerpoint/2010/main" val="597702773"/>
              </p:ext>
            </p:extLst>
          </p:nvPr>
        </p:nvGraphicFramePr>
        <p:xfrm>
          <a:off x="6765925" y="4357688"/>
          <a:ext cx="5196776" cy="883920"/>
        </p:xfrm>
        <a:graphic>
          <a:graphicData uri="http://schemas.openxmlformats.org/drawingml/2006/table">
            <a:tbl>
              <a:tblPr firstRow="1" bandRow="1">
                <a:tableStyleId>{5C22544A-7EE6-4342-B048-85BDC9FD1C3A}</a:tableStyleId>
              </a:tblPr>
              <a:tblGrid>
                <a:gridCol w="1299194">
                  <a:extLst>
                    <a:ext uri="{9D8B030D-6E8A-4147-A177-3AD203B41FA5}">
                      <a16:colId xmlns:a16="http://schemas.microsoft.com/office/drawing/2014/main" val="3470538218"/>
                    </a:ext>
                  </a:extLst>
                </a:gridCol>
                <a:gridCol w="1299194">
                  <a:extLst>
                    <a:ext uri="{9D8B030D-6E8A-4147-A177-3AD203B41FA5}">
                      <a16:colId xmlns:a16="http://schemas.microsoft.com/office/drawing/2014/main" val="2527230455"/>
                    </a:ext>
                  </a:extLst>
                </a:gridCol>
                <a:gridCol w="1299194">
                  <a:extLst>
                    <a:ext uri="{9D8B030D-6E8A-4147-A177-3AD203B41FA5}">
                      <a16:colId xmlns:a16="http://schemas.microsoft.com/office/drawing/2014/main" val="549130627"/>
                    </a:ext>
                  </a:extLst>
                </a:gridCol>
                <a:gridCol w="1299194">
                  <a:extLst>
                    <a:ext uri="{9D8B030D-6E8A-4147-A177-3AD203B41FA5}">
                      <a16:colId xmlns:a16="http://schemas.microsoft.com/office/drawing/2014/main" val="2425199380"/>
                    </a:ext>
                  </a:extLst>
                </a:gridCol>
              </a:tblGrid>
              <a:tr h="370840">
                <a:tc>
                  <a:txBody>
                    <a:bodyPr/>
                    <a:lstStyle/>
                    <a:p>
                      <a:r>
                        <a:rPr lang="fr-FR" sz="1300" b="0" dirty="0">
                          <a:solidFill>
                            <a:srgbClr val="7030A0"/>
                          </a:solidFill>
                          <a:latin typeface="Roboto" panose="02000000000000000000" pitchFamily="2" charset="0"/>
                          <a:ea typeface="Roboto" panose="02000000000000000000" pitchFamily="2" charset="0"/>
                        </a:rPr>
                        <a:t>89 lots </a:t>
                      </a:r>
                    </a:p>
                    <a:p>
                      <a:r>
                        <a:rPr lang="fr-FR" sz="1300" b="0" dirty="0">
                          <a:solidFill>
                            <a:srgbClr val="7030A0"/>
                          </a:solidFill>
                          <a:latin typeface="Roboto" panose="02000000000000000000" pitchFamily="2" charset="0"/>
                          <a:ea typeface="Roboto" panose="02000000000000000000" pitchFamily="2" charset="0"/>
                        </a:rPr>
                        <a:t>du T1 au T3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A partir de</a:t>
                      </a:r>
                    </a:p>
                    <a:p>
                      <a:r>
                        <a:rPr lang="fr-FR" sz="1300" b="0" kern="1200" dirty="0">
                          <a:solidFill>
                            <a:srgbClr val="7030A0"/>
                          </a:solidFill>
                          <a:latin typeface="Roboto" panose="02000000000000000000" pitchFamily="2" charset="0"/>
                          <a:ea typeface="Roboto" panose="02000000000000000000" pitchFamily="2" charset="0"/>
                          <a:cs typeface="+mn-cs"/>
                        </a:rPr>
                        <a:t>125 828 €</a:t>
                      </a:r>
                      <a:r>
                        <a:rPr lang="fr-FR" sz="1300" b="0" kern="1200" baseline="0" dirty="0">
                          <a:solidFill>
                            <a:srgbClr val="7030A0"/>
                          </a:solidFill>
                          <a:latin typeface="Roboto" panose="02000000000000000000" pitchFamily="2" charset="0"/>
                          <a:ea typeface="Roboto" panose="02000000000000000000" pitchFamily="2" charset="0"/>
                          <a:cs typeface="+mn-cs"/>
                        </a:rPr>
                        <a:t>HT</a:t>
                      </a:r>
                      <a:r>
                        <a:rPr lang="fr-FR" sz="1300" b="0" kern="1200" baseline="30000" dirty="0">
                          <a:solidFill>
                            <a:srgbClr val="7030A0"/>
                          </a:solidFill>
                          <a:latin typeface="Roboto" panose="02000000000000000000" pitchFamily="2" charset="0"/>
                          <a:ea typeface="Roboto" panose="02000000000000000000" pitchFamily="2" charset="0"/>
                          <a:cs typeface="+mn-cs"/>
                        </a:rPr>
                        <a:t> (1)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Rendement </a:t>
                      </a:r>
                      <a:br>
                        <a:rPr lang="fr-FR" sz="1300" b="0" kern="1200" dirty="0">
                          <a:solidFill>
                            <a:srgbClr val="7030A0"/>
                          </a:solidFill>
                          <a:latin typeface="Roboto" panose="02000000000000000000" pitchFamily="2" charset="0"/>
                          <a:ea typeface="Roboto" panose="02000000000000000000" pitchFamily="2" charset="0"/>
                          <a:cs typeface="+mn-cs"/>
                        </a:rPr>
                      </a:br>
                      <a:r>
                        <a:rPr lang="fr-FR" sz="1300" b="0" kern="1200" dirty="0">
                          <a:solidFill>
                            <a:srgbClr val="7030A0"/>
                          </a:solidFill>
                          <a:latin typeface="Roboto" panose="02000000000000000000" pitchFamily="2" charset="0"/>
                          <a:ea typeface="Roboto" panose="02000000000000000000" pitchFamily="2" charset="0"/>
                          <a:cs typeface="+mn-cs"/>
                        </a:rPr>
                        <a:t>3,6 % </a:t>
                      </a:r>
                      <a:r>
                        <a:rPr lang="fr-FR" sz="1300" b="0" kern="1200" baseline="30000" dirty="0">
                          <a:solidFill>
                            <a:srgbClr val="7030A0"/>
                          </a:solidFill>
                          <a:latin typeface="Roboto" panose="02000000000000000000" pitchFamily="2" charset="0"/>
                          <a:ea typeface="Roboto" panose="02000000000000000000" pitchFamily="2" charset="0"/>
                          <a:cs typeface="+mn-cs"/>
                        </a:rPr>
                        <a:t>HT/HT (2)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300" b="0" kern="1200" dirty="0">
                          <a:solidFill>
                            <a:srgbClr val="7030A0"/>
                          </a:solidFill>
                          <a:latin typeface="Roboto" panose="02000000000000000000" pitchFamily="2" charset="0"/>
                          <a:ea typeface="Roboto" panose="02000000000000000000" pitchFamily="2" charset="0"/>
                          <a:cs typeface="+mn-cs"/>
                        </a:rPr>
                        <a:t>Livraison prévisionnelle :</a:t>
                      </a:r>
                    </a:p>
                    <a:p>
                      <a:r>
                        <a:rPr lang="fr-FR" sz="1300" b="0" kern="1200" baseline="0" dirty="0">
                          <a:solidFill>
                            <a:srgbClr val="7030A0"/>
                          </a:solidFill>
                          <a:latin typeface="Roboto" panose="02000000000000000000" pitchFamily="2" charset="0"/>
                          <a:ea typeface="Roboto" panose="02000000000000000000" pitchFamily="2" charset="0"/>
                          <a:cs typeface="+mn-cs"/>
                        </a:rPr>
                        <a:t>1</a:t>
                      </a:r>
                      <a:r>
                        <a:rPr lang="fr-FR" sz="1300" b="0" kern="1200" baseline="30000" dirty="0">
                          <a:solidFill>
                            <a:srgbClr val="7030A0"/>
                          </a:solidFill>
                          <a:latin typeface="Roboto" panose="02000000000000000000" pitchFamily="2" charset="0"/>
                          <a:ea typeface="Roboto" panose="02000000000000000000" pitchFamily="2" charset="0"/>
                          <a:cs typeface="+mn-cs"/>
                        </a:rPr>
                        <a:t>er</a:t>
                      </a:r>
                      <a:r>
                        <a:rPr lang="fr-FR" sz="1300" b="0" kern="1200" dirty="0">
                          <a:solidFill>
                            <a:srgbClr val="7030A0"/>
                          </a:solidFill>
                          <a:latin typeface="Roboto" panose="02000000000000000000" pitchFamily="2" charset="0"/>
                          <a:ea typeface="Roboto" panose="02000000000000000000" pitchFamily="2" charset="0"/>
                          <a:cs typeface="+mn-cs"/>
                        </a:rPr>
                        <a:t> T 2023 </a:t>
                      </a:r>
                    </a:p>
                    <a:p>
                      <a:endParaRPr lang="fr-FR" sz="1300" b="0" kern="1200" dirty="0">
                        <a:solidFill>
                          <a:srgbClr val="7030A0"/>
                        </a:solidFill>
                        <a:latin typeface="Roboto" panose="02000000000000000000" pitchFamily="2" charset="0"/>
                        <a:ea typeface="Roboto" panose="02000000000000000000" pitchFamily="2"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2311951"/>
                  </a:ext>
                </a:extLst>
              </a:tr>
            </a:tbl>
          </a:graphicData>
        </a:graphic>
      </p:graphicFrame>
      <p:sp>
        <p:nvSpPr>
          <p:cNvPr id="3" name="Espace réservé du texte 2">
            <a:extLst>
              <a:ext uri="{FF2B5EF4-FFF2-40B4-BE49-F238E27FC236}">
                <a16:creationId xmlns:a16="http://schemas.microsoft.com/office/drawing/2014/main" id="{C2DF1401-47B3-4CD7-B4D3-5C80B2C60EF0}"/>
              </a:ext>
            </a:extLst>
          </p:cNvPr>
          <p:cNvSpPr>
            <a:spLocks noGrp="1"/>
          </p:cNvSpPr>
          <p:nvPr>
            <p:ph type="body" sz="quarter" idx="15"/>
          </p:nvPr>
        </p:nvSpPr>
        <p:spPr/>
        <p:txBody>
          <a:bodyPr/>
          <a:lstStyle/>
          <a:p>
            <a:r>
              <a:rPr lang="fr-FR" dirty="0"/>
              <a:t>OH Activ</a:t>
            </a:r>
          </a:p>
        </p:txBody>
      </p:sp>
      <p:sp>
        <p:nvSpPr>
          <p:cNvPr id="4" name="Espace réservé du texte 3">
            <a:extLst>
              <a:ext uri="{FF2B5EF4-FFF2-40B4-BE49-F238E27FC236}">
                <a16:creationId xmlns:a16="http://schemas.microsoft.com/office/drawing/2014/main" id="{9CB2AD3C-04E0-4B36-9209-A67DD7A248EB}"/>
              </a:ext>
            </a:extLst>
          </p:cNvPr>
          <p:cNvSpPr>
            <a:spLocks noGrp="1"/>
          </p:cNvSpPr>
          <p:nvPr>
            <p:ph type="body" sz="quarter" idx="16"/>
          </p:nvPr>
        </p:nvSpPr>
        <p:spPr/>
        <p:txBody>
          <a:bodyPr/>
          <a:lstStyle/>
          <a:p>
            <a:r>
              <a:rPr lang="fr-FR" dirty="0"/>
              <a:t>Brest (29)</a:t>
            </a:r>
          </a:p>
        </p:txBody>
      </p:sp>
      <p:sp>
        <p:nvSpPr>
          <p:cNvPr id="6" name="Espace réservé du texte 5">
            <a:extLst>
              <a:ext uri="{FF2B5EF4-FFF2-40B4-BE49-F238E27FC236}">
                <a16:creationId xmlns:a16="http://schemas.microsoft.com/office/drawing/2014/main" id="{FBCB1E2D-CDCD-4792-8649-0BC559B4E847}"/>
              </a:ext>
            </a:extLst>
          </p:cNvPr>
          <p:cNvSpPr>
            <a:spLocks noGrp="1"/>
          </p:cNvSpPr>
          <p:nvPr>
            <p:ph type="body" sz="quarter" idx="18"/>
          </p:nvPr>
        </p:nvSpPr>
        <p:spPr/>
        <p:txBody>
          <a:bodyPr/>
          <a:lstStyle/>
          <a:p>
            <a:r>
              <a:rPr lang="fr-FR" dirty="0"/>
              <a:t>Type de fiscalité : </a:t>
            </a:r>
            <a:r>
              <a:rPr lang="fr-FR" b="0" dirty="0"/>
              <a:t>LMNP Classique/CENSI-BOUVARD</a:t>
            </a:r>
          </a:p>
          <a:p>
            <a:r>
              <a:rPr lang="fr-FR" dirty="0"/>
              <a:t>Type de résidence : </a:t>
            </a:r>
            <a:r>
              <a:rPr lang="fr-FR" b="0" dirty="0"/>
              <a:t>Services Seniors</a:t>
            </a:r>
          </a:p>
          <a:p>
            <a:r>
              <a:rPr lang="fr-FR" dirty="0"/>
              <a:t>Promoteur : </a:t>
            </a:r>
            <a:r>
              <a:rPr lang="fr-FR" b="0" dirty="0" err="1"/>
              <a:t>HomniCity</a:t>
            </a:r>
            <a:endParaRPr lang="fr-FR" b="0" dirty="0"/>
          </a:p>
          <a:p>
            <a:r>
              <a:rPr lang="fr-FR" dirty="0"/>
              <a:t>Gestionnaire : </a:t>
            </a:r>
            <a:r>
              <a:rPr lang="fr-FR" b="0" dirty="0" err="1"/>
              <a:t>OhActiv</a:t>
            </a:r>
            <a:endParaRPr lang="fr-FR" b="0" dirty="0"/>
          </a:p>
          <a:p>
            <a:endParaRPr lang="fr-FR" dirty="0"/>
          </a:p>
        </p:txBody>
      </p:sp>
      <p:sp>
        <p:nvSpPr>
          <p:cNvPr id="7" name="Espace réservé du texte 6">
            <a:extLst>
              <a:ext uri="{FF2B5EF4-FFF2-40B4-BE49-F238E27FC236}">
                <a16:creationId xmlns:a16="http://schemas.microsoft.com/office/drawing/2014/main" id="{FF0652EE-4AE4-467A-9A60-3BE38145524B}"/>
              </a:ext>
            </a:extLst>
          </p:cNvPr>
          <p:cNvSpPr>
            <a:spLocks noGrp="1"/>
          </p:cNvSpPr>
          <p:nvPr>
            <p:ph type="body" sz="quarter" idx="19"/>
          </p:nvPr>
        </p:nvSpPr>
        <p:spPr>
          <a:xfrm>
            <a:off x="6765925" y="5063164"/>
            <a:ext cx="4973638" cy="1376363"/>
          </a:xfrm>
        </p:spPr>
        <p:txBody>
          <a:bodyPr/>
          <a:lstStyle/>
          <a:p>
            <a:pPr>
              <a:spcBef>
                <a:spcPts val="0"/>
              </a:spcBef>
            </a:pPr>
            <a:r>
              <a:rPr lang="fr-FR" dirty="0"/>
              <a:t>Avantages commerciaux : </a:t>
            </a:r>
          </a:p>
          <a:p>
            <a:endParaRPr lang="fr-FR" dirty="0"/>
          </a:p>
        </p:txBody>
      </p:sp>
      <p:sp>
        <p:nvSpPr>
          <p:cNvPr id="8" name="Espace réservé du texte 7">
            <a:extLst>
              <a:ext uri="{FF2B5EF4-FFF2-40B4-BE49-F238E27FC236}">
                <a16:creationId xmlns:a16="http://schemas.microsoft.com/office/drawing/2014/main" id="{24A212C5-DA18-4E07-8602-92C83EB86010}"/>
              </a:ext>
            </a:extLst>
          </p:cNvPr>
          <p:cNvSpPr>
            <a:spLocks noGrp="1"/>
          </p:cNvSpPr>
          <p:nvPr>
            <p:ph type="body" sz="quarter" idx="20"/>
          </p:nvPr>
        </p:nvSpPr>
        <p:spPr/>
        <p:txBody>
          <a:bodyPr/>
          <a:lstStyle/>
          <a:p>
            <a:pPr algn="just">
              <a:spcBef>
                <a:spcPts val="0"/>
              </a:spcBef>
            </a:pPr>
            <a:r>
              <a:rPr lang="fr-FR" dirty="0"/>
              <a:t>Illustration et mobilier non contractuels</a:t>
            </a:r>
          </a:p>
          <a:p>
            <a:pPr algn="just">
              <a:spcBef>
                <a:spcPts val="0"/>
              </a:spcBef>
            </a:pPr>
            <a:r>
              <a:rPr lang="fr-FR" dirty="0"/>
              <a:t>(1) Hors frais de notaire et frais de prêt </a:t>
            </a:r>
          </a:p>
          <a:p>
            <a:pPr algn="just">
              <a:spcBef>
                <a:spcPts val="0"/>
              </a:spcBef>
            </a:pPr>
            <a:r>
              <a:rPr lang="fr-FR" dirty="0"/>
              <a:t>(2) Rendement incluant le mobilier (rendement moyen arrondi au dixième le plus proche) . En cas de défaillance du gestionnaire et/ou d'aléas du marché, il existe un risque d'impayé et, le cas échéant, d'ouverture de procédure collective susceptible d'affecter la rentabilité de l'investissement.</a:t>
            </a:r>
          </a:p>
          <a:p>
            <a:endParaRPr lang="fr-FR" dirty="0"/>
          </a:p>
        </p:txBody>
      </p:sp>
      <p:pic>
        <p:nvPicPr>
          <p:cNvPr id="12" name="Image 11">
            <a:extLst>
              <a:ext uri="{FF2B5EF4-FFF2-40B4-BE49-F238E27FC236}">
                <a16:creationId xmlns:a16="http://schemas.microsoft.com/office/drawing/2014/main" id="{AD6CD7EB-0F7B-4AEB-BE72-CBAE781376F1}"/>
              </a:ext>
            </a:extLst>
          </p:cNvPr>
          <p:cNvPicPr>
            <a:picLocks noChangeAspect="1"/>
          </p:cNvPicPr>
          <p:nvPr/>
        </p:nvPicPr>
        <p:blipFill>
          <a:blip r:embed="rId3"/>
          <a:stretch>
            <a:fillRect/>
          </a:stretch>
        </p:blipFill>
        <p:spPr>
          <a:xfrm>
            <a:off x="7736891" y="5455221"/>
            <a:ext cx="1253595" cy="385346"/>
          </a:xfrm>
          <a:prstGeom prst="rect">
            <a:avLst/>
          </a:prstGeom>
        </p:spPr>
      </p:pic>
      <p:pic>
        <p:nvPicPr>
          <p:cNvPr id="14" name="Image 13">
            <a:extLst>
              <a:ext uri="{FF2B5EF4-FFF2-40B4-BE49-F238E27FC236}">
                <a16:creationId xmlns:a16="http://schemas.microsoft.com/office/drawing/2014/main" id="{F7319168-DB1E-42E5-93BF-6D6A840BD109}"/>
              </a:ext>
            </a:extLst>
          </p:cNvPr>
          <p:cNvPicPr>
            <a:picLocks noChangeAspect="1"/>
          </p:cNvPicPr>
          <p:nvPr/>
        </p:nvPicPr>
        <p:blipFill>
          <a:blip r:embed="rId4"/>
          <a:stretch>
            <a:fillRect/>
          </a:stretch>
        </p:blipFill>
        <p:spPr>
          <a:xfrm>
            <a:off x="9282853" y="5317289"/>
            <a:ext cx="1258619" cy="587142"/>
          </a:xfrm>
          <a:prstGeom prst="rect">
            <a:avLst/>
          </a:prstGeom>
        </p:spPr>
      </p:pic>
    </p:spTree>
    <p:extLst>
      <p:ext uri="{BB962C8B-B14F-4D97-AF65-F5344CB8AC3E}">
        <p14:creationId xmlns:p14="http://schemas.microsoft.com/office/powerpoint/2010/main" val="310900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5E72923-F55C-4E41-A711-9246A5D6D644}"/>
              </a:ext>
            </a:extLst>
          </p:cNvPr>
          <p:cNvSpPr>
            <a:spLocks noGrp="1"/>
          </p:cNvSpPr>
          <p:nvPr>
            <p:ph type="body" sz="quarter" idx="15"/>
          </p:nvPr>
        </p:nvSpPr>
        <p:spPr/>
        <p:txBody>
          <a:bodyPr/>
          <a:lstStyle/>
          <a:p>
            <a:r>
              <a:rPr lang="fr-FR" dirty="0"/>
              <a:t>Pixel</a:t>
            </a:r>
          </a:p>
        </p:txBody>
      </p:sp>
      <p:sp>
        <p:nvSpPr>
          <p:cNvPr id="4" name="Espace réservé du texte 3">
            <a:extLst>
              <a:ext uri="{FF2B5EF4-FFF2-40B4-BE49-F238E27FC236}">
                <a16:creationId xmlns:a16="http://schemas.microsoft.com/office/drawing/2014/main" id="{7E5D3E2B-4853-40C2-AF54-8E7438B23577}"/>
              </a:ext>
            </a:extLst>
          </p:cNvPr>
          <p:cNvSpPr>
            <a:spLocks noGrp="1"/>
          </p:cNvSpPr>
          <p:nvPr>
            <p:ph type="body" sz="quarter" idx="16"/>
          </p:nvPr>
        </p:nvSpPr>
        <p:spPr/>
        <p:txBody>
          <a:bodyPr/>
          <a:lstStyle/>
          <a:p>
            <a:r>
              <a:rPr lang="fr-FR" dirty="0"/>
              <a:t>Nantes (44)</a:t>
            </a:r>
          </a:p>
        </p:txBody>
      </p:sp>
      <p:sp>
        <p:nvSpPr>
          <p:cNvPr id="6" name="Espace réservé du texte 5">
            <a:extLst>
              <a:ext uri="{FF2B5EF4-FFF2-40B4-BE49-F238E27FC236}">
                <a16:creationId xmlns:a16="http://schemas.microsoft.com/office/drawing/2014/main" id="{B43B5826-9672-46C7-A097-3266ACB40D24}"/>
              </a:ext>
            </a:extLst>
          </p:cNvPr>
          <p:cNvSpPr>
            <a:spLocks noGrp="1"/>
          </p:cNvSpPr>
          <p:nvPr>
            <p:ph type="body" sz="quarter" idx="18"/>
          </p:nvPr>
        </p:nvSpPr>
        <p:spPr/>
        <p:txBody>
          <a:bodyPr>
            <a:normAutofit/>
          </a:bodyPr>
          <a:lstStyle/>
          <a:p>
            <a:r>
              <a:rPr lang="fr-FR" dirty="0"/>
              <a:t>Type de fiscalité : </a:t>
            </a:r>
            <a:r>
              <a:rPr lang="fr-FR" b="0" dirty="0"/>
              <a:t>Classique / Censi-Bouvard</a:t>
            </a:r>
          </a:p>
          <a:p>
            <a:r>
              <a:rPr lang="fr-FR" dirty="0"/>
              <a:t>Type de résidence : </a:t>
            </a:r>
            <a:r>
              <a:rPr lang="fr-FR" b="0" dirty="0"/>
              <a:t>Etudiants</a:t>
            </a:r>
          </a:p>
          <a:p>
            <a:r>
              <a:rPr lang="fr-FR" dirty="0"/>
              <a:t>Promoteur : </a:t>
            </a:r>
            <a:r>
              <a:rPr lang="fr-FR" b="0" dirty="0"/>
              <a:t>Kaufman and Broad </a:t>
            </a:r>
          </a:p>
          <a:p>
            <a:r>
              <a:rPr lang="fr-FR" dirty="0"/>
              <a:t>Gestionnaire : </a:t>
            </a:r>
            <a:r>
              <a:rPr lang="fr-FR" b="0" dirty="0"/>
              <a:t>Global exploitation </a:t>
            </a:r>
          </a:p>
          <a:p>
            <a:r>
              <a:rPr lang="fr-FR" dirty="0">
                <a:solidFill>
                  <a:srgbClr val="FC680C"/>
                </a:solidFill>
              </a:rPr>
              <a:t>Points clés :</a:t>
            </a:r>
          </a:p>
          <a:p>
            <a:endParaRPr lang="fr-FR" dirty="0"/>
          </a:p>
        </p:txBody>
      </p:sp>
      <p:sp>
        <p:nvSpPr>
          <p:cNvPr id="8" name="Espace réservé du texte 7">
            <a:extLst>
              <a:ext uri="{FF2B5EF4-FFF2-40B4-BE49-F238E27FC236}">
                <a16:creationId xmlns:a16="http://schemas.microsoft.com/office/drawing/2014/main" id="{C1671FE5-339D-48A2-8B91-049163D6B7F2}"/>
              </a:ext>
            </a:extLst>
          </p:cNvPr>
          <p:cNvSpPr>
            <a:spLocks noGrp="1"/>
          </p:cNvSpPr>
          <p:nvPr>
            <p:ph type="body" sz="quarter" idx="20"/>
          </p:nvPr>
        </p:nvSpPr>
        <p:spPr>
          <a:xfrm>
            <a:off x="6664325" y="6151562"/>
            <a:ext cx="3292475" cy="673100"/>
          </a:xfrm>
        </p:spPr>
        <p:txBody>
          <a:bodyPr/>
          <a:lstStyle/>
          <a:p>
            <a:pPr algn="just">
              <a:spcBef>
                <a:spcPts val="0"/>
              </a:spcBef>
            </a:pPr>
            <a:r>
              <a:rPr lang="fr-FR" dirty="0"/>
              <a:t>Illustration et mobilier non contractuels</a:t>
            </a:r>
          </a:p>
          <a:p>
            <a:pPr algn="just">
              <a:spcBef>
                <a:spcPts val="0"/>
              </a:spcBef>
            </a:pPr>
            <a:r>
              <a:rPr lang="fr-FR" dirty="0"/>
              <a:t>(1) Hors frais de notaire et frais de prêt </a:t>
            </a:r>
          </a:p>
          <a:p>
            <a:pPr algn="just">
              <a:spcBef>
                <a:spcPts val="0"/>
              </a:spcBef>
            </a:pPr>
            <a:r>
              <a:rPr lang="fr-FR" dirty="0"/>
              <a:t>(2) Rendement incluant le mobilier (rendement moyen arrondi au dixième le plus proche) . En cas de défaillance du gestionnaire et/ou d'aléas du marché, il existe un risque d'impayé et, le cas échéant, d'ouverture de procédure collective susceptible d'affecter la rentabilité de l'investissement.</a:t>
            </a:r>
          </a:p>
          <a:p>
            <a:endParaRPr lang="fr-FR" dirty="0"/>
          </a:p>
        </p:txBody>
      </p:sp>
      <p:graphicFrame>
        <p:nvGraphicFramePr>
          <p:cNvPr id="12" name="Tableau 11">
            <a:extLst>
              <a:ext uri="{FF2B5EF4-FFF2-40B4-BE49-F238E27FC236}">
                <a16:creationId xmlns:a16="http://schemas.microsoft.com/office/drawing/2014/main" id="{7E795B4E-B9D3-452D-B7C7-FB4A1679816D}"/>
              </a:ext>
            </a:extLst>
          </p:cNvPr>
          <p:cNvGraphicFramePr>
            <a:graphicFrameLocks noGrp="1"/>
          </p:cNvGraphicFramePr>
          <p:nvPr/>
        </p:nvGraphicFramePr>
        <p:xfrm>
          <a:off x="6548801" y="4316348"/>
          <a:ext cx="5312364" cy="685800"/>
        </p:xfrm>
        <a:graphic>
          <a:graphicData uri="http://schemas.openxmlformats.org/drawingml/2006/table">
            <a:tbl>
              <a:tblPr firstRow="1" bandRow="1">
                <a:tableStyleId>{5C22544A-7EE6-4342-B048-85BDC9FD1C3A}</a:tableStyleId>
              </a:tblPr>
              <a:tblGrid>
                <a:gridCol w="1328091">
                  <a:extLst>
                    <a:ext uri="{9D8B030D-6E8A-4147-A177-3AD203B41FA5}">
                      <a16:colId xmlns:a16="http://schemas.microsoft.com/office/drawing/2014/main" val="2137287891"/>
                    </a:ext>
                  </a:extLst>
                </a:gridCol>
                <a:gridCol w="1328091">
                  <a:extLst>
                    <a:ext uri="{9D8B030D-6E8A-4147-A177-3AD203B41FA5}">
                      <a16:colId xmlns:a16="http://schemas.microsoft.com/office/drawing/2014/main" val="1340663840"/>
                    </a:ext>
                  </a:extLst>
                </a:gridCol>
                <a:gridCol w="1328091">
                  <a:extLst>
                    <a:ext uri="{9D8B030D-6E8A-4147-A177-3AD203B41FA5}">
                      <a16:colId xmlns:a16="http://schemas.microsoft.com/office/drawing/2014/main" val="2732088428"/>
                    </a:ext>
                  </a:extLst>
                </a:gridCol>
                <a:gridCol w="1328091">
                  <a:extLst>
                    <a:ext uri="{9D8B030D-6E8A-4147-A177-3AD203B41FA5}">
                      <a16:colId xmlns:a16="http://schemas.microsoft.com/office/drawing/2014/main" val="2192487048"/>
                    </a:ext>
                  </a:extLst>
                </a:gridCol>
              </a:tblGrid>
              <a:tr h="559628">
                <a:tc>
                  <a:txBody>
                    <a:bodyPr/>
                    <a:lstStyle/>
                    <a:p>
                      <a:pPr algn="ctr"/>
                      <a:r>
                        <a:rPr lang="fr-FR" sz="1300" b="0" baseline="0" dirty="0">
                          <a:solidFill>
                            <a:srgbClr val="FC680C"/>
                          </a:solidFill>
                          <a:latin typeface="Roboto" pitchFamily="2" charset="0"/>
                          <a:ea typeface="Roboto" pitchFamily="2" charset="0"/>
                        </a:rPr>
                        <a:t>188 lots</a:t>
                      </a:r>
                    </a:p>
                    <a:p>
                      <a:endParaRPr lang="fr-FR" sz="1300" b="0" dirty="0">
                        <a:solidFill>
                          <a:srgbClr val="FC680C"/>
                        </a:solidFill>
                        <a:latin typeface="Roboto" pitchFamily="2" charset="0"/>
                        <a:ea typeface="Roboto"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300" b="0" kern="1200" dirty="0">
                          <a:solidFill>
                            <a:srgbClr val="FC680C"/>
                          </a:solidFill>
                          <a:latin typeface="Roboto" pitchFamily="2" charset="0"/>
                          <a:ea typeface="Roboto" pitchFamily="2" charset="0"/>
                          <a:cs typeface="+mn-cs"/>
                        </a:rPr>
                        <a:t>À partir de </a:t>
                      </a:r>
                    </a:p>
                    <a:p>
                      <a:pPr algn="ctr"/>
                      <a:r>
                        <a:rPr lang="fr-FR" sz="1300" b="0" kern="1200" dirty="0">
                          <a:solidFill>
                            <a:srgbClr val="FC680C"/>
                          </a:solidFill>
                          <a:latin typeface="Roboto" pitchFamily="2" charset="0"/>
                          <a:ea typeface="Roboto" pitchFamily="2" charset="0"/>
                          <a:cs typeface="+mn-cs"/>
                        </a:rPr>
                        <a:t>79 128 € HT</a:t>
                      </a:r>
                      <a:r>
                        <a:rPr lang="fr-FR" sz="1300" b="0" kern="1200" baseline="30000" dirty="0">
                          <a:solidFill>
                            <a:srgbClr val="FC680C"/>
                          </a:solidFill>
                          <a:latin typeface="Roboto" pitchFamily="2" charset="0"/>
                          <a:ea typeface="Roboto" pitchFamily="2" charset="0"/>
                          <a:cs typeface="+mn-cs"/>
                        </a:rPr>
                        <a:t>(1)</a:t>
                      </a:r>
                    </a:p>
                    <a:p>
                      <a:pPr algn="ctr"/>
                      <a:endParaRPr lang="fr-FR" sz="1300" b="0" kern="1200" dirty="0">
                        <a:solidFill>
                          <a:srgbClr val="FC680C"/>
                        </a:solidFill>
                        <a:latin typeface="Roboto" pitchFamily="2" charset="0"/>
                        <a:ea typeface="Roboto" pitchFamily="2" charset="0"/>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300" b="0" dirty="0">
                          <a:solidFill>
                            <a:srgbClr val="FC680C"/>
                          </a:solidFill>
                          <a:latin typeface="Roboto" pitchFamily="2" charset="0"/>
                          <a:ea typeface="Roboto" pitchFamily="2" charset="0"/>
                        </a:rPr>
                        <a:t>Rendement </a:t>
                      </a:r>
                    </a:p>
                    <a:p>
                      <a:pPr algn="ctr"/>
                      <a:r>
                        <a:rPr lang="fr-FR" sz="1300" b="0" dirty="0">
                          <a:solidFill>
                            <a:srgbClr val="FC680C"/>
                          </a:solidFill>
                          <a:latin typeface="Roboto" pitchFamily="2" charset="0"/>
                          <a:ea typeface="Roboto" pitchFamily="2" charset="0"/>
                        </a:rPr>
                        <a:t>3,5 % </a:t>
                      </a:r>
                      <a:r>
                        <a:rPr lang="fr-FR" sz="1300" b="0" baseline="30000" dirty="0">
                          <a:solidFill>
                            <a:srgbClr val="FC680C"/>
                          </a:solidFill>
                          <a:latin typeface="Roboto" pitchFamily="2" charset="0"/>
                          <a:ea typeface="Roboto" pitchFamily="2" charset="0"/>
                        </a:rPr>
                        <a:t>HT/HT (2)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1300" b="0" dirty="0">
                          <a:solidFill>
                            <a:srgbClr val="FC680C"/>
                          </a:solidFill>
                          <a:latin typeface="Roboto" pitchFamily="2" charset="0"/>
                          <a:ea typeface="Roboto" pitchFamily="2" charset="0"/>
                        </a:rPr>
                        <a:t>Ville de 60 000 étudiants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0677944"/>
                  </a:ext>
                </a:extLst>
              </a:tr>
            </a:tbl>
          </a:graphicData>
        </a:graphic>
      </p:graphicFrame>
      <p:sp>
        <p:nvSpPr>
          <p:cNvPr id="13" name="Espace réservé du texte 6">
            <a:extLst>
              <a:ext uri="{FF2B5EF4-FFF2-40B4-BE49-F238E27FC236}">
                <a16:creationId xmlns:a16="http://schemas.microsoft.com/office/drawing/2014/main" id="{F84E82D2-60D9-41ED-BEA6-A63B292A6E71}"/>
              </a:ext>
            </a:extLst>
          </p:cNvPr>
          <p:cNvSpPr>
            <a:spLocks noGrp="1"/>
          </p:cNvSpPr>
          <p:nvPr>
            <p:ph type="body" sz="quarter" idx="19"/>
          </p:nvPr>
        </p:nvSpPr>
        <p:spPr>
          <a:xfrm>
            <a:off x="6664325" y="5111749"/>
            <a:ext cx="4973638" cy="1376363"/>
          </a:xfrm>
        </p:spPr>
        <p:txBody>
          <a:bodyPr/>
          <a:lstStyle/>
          <a:p>
            <a:pPr>
              <a:spcBef>
                <a:spcPts val="0"/>
              </a:spcBef>
            </a:pPr>
            <a:r>
              <a:rPr lang="fr-FR" dirty="0"/>
              <a:t>Avantages commerciaux : </a:t>
            </a:r>
          </a:p>
          <a:p>
            <a:endParaRPr lang="fr-FR" dirty="0"/>
          </a:p>
        </p:txBody>
      </p:sp>
      <p:pic>
        <p:nvPicPr>
          <p:cNvPr id="17" name="Espace réservé pour une image  16">
            <a:extLst>
              <a:ext uri="{FF2B5EF4-FFF2-40B4-BE49-F238E27FC236}">
                <a16:creationId xmlns:a16="http://schemas.microsoft.com/office/drawing/2014/main" id="{E185B561-487F-4414-9C16-3F23F23CB5DB}"/>
              </a:ext>
            </a:extLst>
          </p:cNvPr>
          <p:cNvPicPr>
            <a:picLocks noGrp="1" noChangeAspect="1"/>
          </p:cNvPicPr>
          <p:nvPr>
            <p:ph type="pic" sz="quarter" idx="17"/>
          </p:nvPr>
        </p:nvPicPr>
        <p:blipFill>
          <a:blip r:embed="rId2"/>
          <a:srcRect l="19428" r="19428"/>
          <a:stretch>
            <a:fillRect/>
          </a:stretch>
        </p:blipFill>
        <p:spPr>
          <a:xfrm>
            <a:off x="0" y="369888"/>
            <a:ext cx="6345747" cy="6488112"/>
          </a:xfrm>
        </p:spPr>
      </p:pic>
      <p:pic>
        <p:nvPicPr>
          <p:cNvPr id="11" name="Image 10">
            <a:extLst>
              <a:ext uri="{FF2B5EF4-FFF2-40B4-BE49-F238E27FC236}">
                <a16:creationId xmlns:a16="http://schemas.microsoft.com/office/drawing/2014/main" id="{BBC70996-EE91-4A06-9958-258466AAD8FA}"/>
              </a:ext>
            </a:extLst>
          </p:cNvPr>
          <p:cNvPicPr>
            <a:picLocks noChangeAspect="1"/>
          </p:cNvPicPr>
          <p:nvPr/>
        </p:nvPicPr>
        <p:blipFill>
          <a:blip r:embed="rId3"/>
          <a:stretch>
            <a:fillRect/>
          </a:stretch>
        </p:blipFill>
        <p:spPr>
          <a:xfrm>
            <a:off x="7736891" y="5521481"/>
            <a:ext cx="1253595" cy="385346"/>
          </a:xfrm>
          <a:prstGeom prst="rect">
            <a:avLst/>
          </a:prstGeom>
        </p:spPr>
      </p:pic>
      <p:pic>
        <p:nvPicPr>
          <p:cNvPr id="14" name="Image 13">
            <a:extLst>
              <a:ext uri="{FF2B5EF4-FFF2-40B4-BE49-F238E27FC236}">
                <a16:creationId xmlns:a16="http://schemas.microsoft.com/office/drawing/2014/main" id="{52C9EB80-790A-468C-B085-664A6A574537}"/>
              </a:ext>
            </a:extLst>
          </p:cNvPr>
          <p:cNvPicPr>
            <a:picLocks noChangeAspect="1"/>
          </p:cNvPicPr>
          <p:nvPr/>
        </p:nvPicPr>
        <p:blipFill>
          <a:blip r:embed="rId4"/>
          <a:stretch>
            <a:fillRect/>
          </a:stretch>
        </p:blipFill>
        <p:spPr>
          <a:xfrm>
            <a:off x="9282853" y="5383549"/>
            <a:ext cx="1258619" cy="587142"/>
          </a:xfrm>
          <a:prstGeom prst="rect">
            <a:avLst/>
          </a:prstGeom>
        </p:spPr>
      </p:pic>
    </p:spTree>
    <p:extLst>
      <p:ext uri="{BB962C8B-B14F-4D97-AF65-F5344CB8AC3E}">
        <p14:creationId xmlns:p14="http://schemas.microsoft.com/office/powerpoint/2010/main" val="416151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BAFDC8C-A582-4849-B385-8307E3348162}"/>
              </a:ext>
            </a:extLst>
          </p:cNvPr>
          <p:cNvPicPr>
            <a:picLocks noChangeAspect="1"/>
          </p:cNvPicPr>
          <p:nvPr/>
        </p:nvPicPr>
        <p:blipFill rotWithShape="1">
          <a:blip r:embed="rId2"/>
          <a:srcRect r="45124" b="5390"/>
          <a:stretch/>
        </p:blipFill>
        <p:spPr>
          <a:xfrm>
            <a:off x="0" y="369651"/>
            <a:ext cx="6565574" cy="6488350"/>
          </a:xfrm>
          <a:prstGeom prst="rect">
            <a:avLst/>
          </a:prstGeom>
        </p:spPr>
      </p:pic>
      <p:sp>
        <p:nvSpPr>
          <p:cNvPr id="5" name="Rectangle 4">
            <a:extLst>
              <a:ext uri="{FF2B5EF4-FFF2-40B4-BE49-F238E27FC236}">
                <a16:creationId xmlns:a16="http://schemas.microsoft.com/office/drawing/2014/main" id="{2773ACB5-1973-9D43-8D60-D1C5F2010B23}"/>
              </a:ext>
            </a:extLst>
          </p:cNvPr>
          <p:cNvSpPr/>
          <p:nvPr/>
        </p:nvSpPr>
        <p:spPr>
          <a:xfrm>
            <a:off x="6373704" y="459768"/>
            <a:ext cx="5818296" cy="894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fr-FR" sz="2800" i="1" dirty="0">
                <a:solidFill>
                  <a:srgbClr val="8E8D8D"/>
                </a:solidFill>
                <a:latin typeface="Playfair Display" pitchFamily="2" charset="77"/>
              </a:rPr>
              <a:t>Résidence L’Ecrin d’Argent</a:t>
            </a:r>
          </a:p>
        </p:txBody>
      </p:sp>
      <p:sp>
        <p:nvSpPr>
          <p:cNvPr id="6" name="Rectangle 5">
            <a:extLst>
              <a:ext uri="{FF2B5EF4-FFF2-40B4-BE49-F238E27FC236}">
                <a16:creationId xmlns:a16="http://schemas.microsoft.com/office/drawing/2014/main" id="{481EA859-1AA7-B94D-BA31-0DFAEF8E6E8A}"/>
              </a:ext>
            </a:extLst>
          </p:cNvPr>
          <p:cNvSpPr/>
          <p:nvPr/>
        </p:nvSpPr>
        <p:spPr>
          <a:xfrm>
            <a:off x="0" y="-1"/>
            <a:ext cx="12191304" cy="369651"/>
          </a:xfrm>
          <a:prstGeom prst="rect">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0" tIns="45720" rIns="468000" bIns="45720" numCol="1" spcCol="0" rtlCol="0" fromWordArt="0" anchor="ctr" anchorCtr="0" forceAA="0" compatLnSpc="1">
            <a:prstTxWarp prst="textNoShape">
              <a:avLst/>
            </a:prstTxWarp>
            <a:noAutofit/>
          </a:bodyPr>
          <a:lstStyle/>
          <a:p>
            <a:pPr algn="r"/>
            <a:endParaRPr lang="fr-FR" sz="1000" spc="300" dirty="0">
              <a:solidFill>
                <a:schemeClr val="bg1"/>
              </a:solidFill>
            </a:endParaRPr>
          </a:p>
          <a:p>
            <a:r>
              <a:rPr lang="fr-FR" sz="1000" spc="300" dirty="0">
                <a:solidFill>
                  <a:schemeClr val="bg1"/>
                </a:solidFill>
                <a:latin typeface="Roboto" pitchFamily="2" charset="0"/>
                <a:ea typeface="Roboto" pitchFamily="2" charset="0"/>
              </a:rPr>
              <a:t>RÉSIDENCE DE TOURISME</a:t>
            </a:r>
          </a:p>
          <a:p>
            <a:pPr algn="r"/>
            <a:endParaRPr lang="fr-FR" sz="1000" spc="300" dirty="0">
              <a:solidFill>
                <a:schemeClr val="bg1"/>
              </a:solidFill>
            </a:endParaRPr>
          </a:p>
        </p:txBody>
      </p:sp>
      <p:grpSp>
        <p:nvGrpSpPr>
          <p:cNvPr id="26" name="Groupe 25">
            <a:extLst>
              <a:ext uri="{FF2B5EF4-FFF2-40B4-BE49-F238E27FC236}">
                <a16:creationId xmlns:a16="http://schemas.microsoft.com/office/drawing/2014/main" id="{386CF1EE-E821-2C42-A599-90D18CCAB1AD}"/>
              </a:ext>
            </a:extLst>
          </p:cNvPr>
          <p:cNvGrpSpPr/>
          <p:nvPr/>
        </p:nvGrpSpPr>
        <p:grpSpPr>
          <a:xfrm>
            <a:off x="10856335" y="3661070"/>
            <a:ext cx="595618" cy="595618"/>
            <a:chOff x="10856335" y="3661070"/>
            <a:chExt cx="595618" cy="595618"/>
          </a:xfrm>
        </p:grpSpPr>
        <p:sp>
          <p:nvSpPr>
            <p:cNvPr id="13" name="Ellipse 12">
              <a:extLst>
                <a:ext uri="{FF2B5EF4-FFF2-40B4-BE49-F238E27FC236}">
                  <a16:creationId xmlns:a16="http://schemas.microsoft.com/office/drawing/2014/main" id="{1587BA59-69AD-E74E-A6C4-95D4B6B726E0}"/>
                </a:ext>
              </a:extLst>
            </p:cNvPr>
            <p:cNvSpPr/>
            <p:nvPr/>
          </p:nvSpPr>
          <p:spPr>
            <a:xfrm>
              <a:off x="10856335" y="3661070"/>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D3200290-0797-C44F-B367-7DA0BD0F5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3771" y="3748288"/>
              <a:ext cx="422681" cy="422681"/>
            </a:xfrm>
            <a:prstGeom prst="rect">
              <a:avLst/>
            </a:prstGeom>
          </p:spPr>
        </p:pic>
      </p:grpSp>
      <p:pic>
        <p:nvPicPr>
          <p:cNvPr id="17" name="Image 16">
            <a:extLst>
              <a:ext uri="{FF2B5EF4-FFF2-40B4-BE49-F238E27FC236}">
                <a16:creationId xmlns:a16="http://schemas.microsoft.com/office/drawing/2014/main" id="{67497D76-9C03-BE40-A0B5-8115FBFC74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153" y="2981165"/>
            <a:ext cx="313837" cy="313837"/>
          </a:xfrm>
          <a:prstGeom prst="rect">
            <a:avLst/>
          </a:prstGeom>
        </p:spPr>
      </p:pic>
      <p:grpSp>
        <p:nvGrpSpPr>
          <p:cNvPr id="21" name="Groupe 20">
            <a:extLst>
              <a:ext uri="{FF2B5EF4-FFF2-40B4-BE49-F238E27FC236}">
                <a16:creationId xmlns:a16="http://schemas.microsoft.com/office/drawing/2014/main" id="{A4A3084E-B9D3-2347-BD09-3F7C30758DEA}"/>
              </a:ext>
            </a:extLst>
          </p:cNvPr>
          <p:cNvGrpSpPr/>
          <p:nvPr/>
        </p:nvGrpSpPr>
        <p:grpSpPr>
          <a:xfrm>
            <a:off x="6973248" y="3654372"/>
            <a:ext cx="595618" cy="595618"/>
            <a:chOff x="7041112" y="3654372"/>
            <a:chExt cx="595618" cy="595618"/>
          </a:xfrm>
        </p:grpSpPr>
        <p:sp>
          <p:nvSpPr>
            <p:cNvPr id="15" name="Ellipse 14">
              <a:extLst>
                <a:ext uri="{FF2B5EF4-FFF2-40B4-BE49-F238E27FC236}">
                  <a16:creationId xmlns:a16="http://schemas.microsoft.com/office/drawing/2014/main" id="{91E47F9D-7F50-EE4B-A8D4-4CD88BFB3B2E}"/>
                </a:ext>
              </a:extLst>
            </p:cNvPr>
            <p:cNvSpPr/>
            <p:nvPr/>
          </p:nvSpPr>
          <p:spPr>
            <a:xfrm>
              <a:off x="7041112" y="3654372"/>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CBE7AB34-6817-DA40-B51F-71AF972B9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3809" y="3744516"/>
              <a:ext cx="430224" cy="430224"/>
            </a:xfrm>
            <a:prstGeom prst="rect">
              <a:avLst/>
            </a:prstGeom>
          </p:spPr>
        </p:pic>
      </p:grpSp>
      <p:grpSp>
        <p:nvGrpSpPr>
          <p:cNvPr id="25" name="Groupe 24">
            <a:extLst>
              <a:ext uri="{FF2B5EF4-FFF2-40B4-BE49-F238E27FC236}">
                <a16:creationId xmlns:a16="http://schemas.microsoft.com/office/drawing/2014/main" id="{1BDA4DEF-9506-5B44-A5D6-4196C372545D}"/>
              </a:ext>
            </a:extLst>
          </p:cNvPr>
          <p:cNvGrpSpPr/>
          <p:nvPr/>
        </p:nvGrpSpPr>
        <p:grpSpPr>
          <a:xfrm>
            <a:off x="9584880" y="3661070"/>
            <a:ext cx="595618" cy="595618"/>
            <a:chOff x="9584880" y="3661070"/>
            <a:chExt cx="595618" cy="595618"/>
          </a:xfrm>
        </p:grpSpPr>
        <p:sp>
          <p:nvSpPr>
            <p:cNvPr id="12" name="Ellipse 11">
              <a:extLst>
                <a:ext uri="{FF2B5EF4-FFF2-40B4-BE49-F238E27FC236}">
                  <a16:creationId xmlns:a16="http://schemas.microsoft.com/office/drawing/2014/main" id="{726BE0FD-89BF-2E4A-8445-9DE22E719439}"/>
                </a:ext>
              </a:extLst>
            </p:cNvPr>
            <p:cNvSpPr/>
            <p:nvPr/>
          </p:nvSpPr>
          <p:spPr>
            <a:xfrm>
              <a:off x="9584880" y="3661070"/>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7A42E1C8-28AE-CF4E-81D4-223D78A7C37B}"/>
                </a:ext>
              </a:extLst>
            </p:cNvPr>
            <p:cNvSpPr txBox="1"/>
            <p:nvPr/>
          </p:nvSpPr>
          <p:spPr>
            <a:xfrm>
              <a:off x="9669676" y="3698018"/>
              <a:ext cx="388724" cy="523220"/>
            </a:xfrm>
            <a:prstGeom prst="rect">
              <a:avLst/>
            </a:prstGeom>
            <a:noFill/>
          </p:spPr>
          <p:txBody>
            <a:bodyPr wrap="square" rtlCol="0" anchor="ctr">
              <a:spAutoFit/>
            </a:bodyPr>
            <a:lstStyle/>
            <a:p>
              <a:r>
                <a:rPr lang="fr-FR" sz="2800" b="1" dirty="0">
                  <a:solidFill>
                    <a:schemeClr val="bg1"/>
                  </a:solidFill>
                </a:rPr>
                <a:t>%</a:t>
              </a:r>
              <a:endParaRPr lang="fr-FR" b="1" dirty="0">
                <a:solidFill>
                  <a:schemeClr val="bg1"/>
                </a:solidFill>
              </a:endParaRPr>
            </a:p>
          </p:txBody>
        </p:sp>
      </p:grpSp>
      <p:graphicFrame>
        <p:nvGraphicFramePr>
          <p:cNvPr id="20" name="Tableau 19">
            <a:extLst>
              <a:ext uri="{FF2B5EF4-FFF2-40B4-BE49-F238E27FC236}">
                <a16:creationId xmlns:a16="http://schemas.microsoft.com/office/drawing/2014/main" id="{E8F97E14-5756-7C48-B32C-8DC75CF9CF76}"/>
              </a:ext>
            </a:extLst>
          </p:cNvPr>
          <p:cNvGraphicFramePr>
            <a:graphicFrameLocks noGrp="1"/>
          </p:cNvGraphicFramePr>
          <p:nvPr>
            <p:extLst>
              <p:ext uri="{D42A27DB-BD31-4B8C-83A1-F6EECF244321}">
                <p14:modId xmlns:p14="http://schemas.microsoft.com/office/powerpoint/2010/main" val="424598004"/>
              </p:ext>
            </p:extLst>
          </p:nvPr>
        </p:nvGraphicFramePr>
        <p:xfrm>
          <a:off x="6548801" y="4316348"/>
          <a:ext cx="5312364" cy="685800"/>
        </p:xfrm>
        <a:graphic>
          <a:graphicData uri="http://schemas.openxmlformats.org/drawingml/2006/table">
            <a:tbl>
              <a:tblPr firstRow="1" bandRow="1">
                <a:tableStyleId>{5C22544A-7EE6-4342-B048-85BDC9FD1C3A}</a:tableStyleId>
              </a:tblPr>
              <a:tblGrid>
                <a:gridCol w="1328091">
                  <a:extLst>
                    <a:ext uri="{9D8B030D-6E8A-4147-A177-3AD203B41FA5}">
                      <a16:colId xmlns:a16="http://schemas.microsoft.com/office/drawing/2014/main" val="2137287891"/>
                    </a:ext>
                  </a:extLst>
                </a:gridCol>
                <a:gridCol w="1328091">
                  <a:extLst>
                    <a:ext uri="{9D8B030D-6E8A-4147-A177-3AD203B41FA5}">
                      <a16:colId xmlns:a16="http://schemas.microsoft.com/office/drawing/2014/main" val="1340663840"/>
                    </a:ext>
                  </a:extLst>
                </a:gridCol>
                <a:gridCol w="1328091">
                  <a:extLst>
                    <a:ext uri="{9D8B030D-6E8A-4147-A177-3AD203B41FA5}">
                      <a16:colId xmlns:a16="http://schemas.microsoft.com/office/drawing/2014/main" val="2732088428"/>
                    </a:ext>
                  </a:extLst>
                </a:gridCol>
                <a:gridCol w="1328091">
                  <a:extLst>
                    <a:ext uri="{9D8B030D-6E8A-4147-A177-3AD203B41FA5}">
                      <a16:colId xmlns:a16="http://schemas.microsoft.com/office/drawing/2014/main" val="2192487048"/>
                    </a:ext>
                  </a:extLst>
                </a:gridCol>
              </a:tblGrid>
              <a:tr h="559628">
                <a:tc>
                  <a:txBody>
                    <a:bodyPr/>
                    <a:lstStyle/>
                    <a:p>
                      <a:pPr algn="ctr"/>
                      <a:r>
                        <a:rPr lang="fr-FR" sz="1300" b="0" baseline="0" dirty="0">
                          <a:solidFill>
                            <a:srgbClr val="449CAC"/>
                          </a:solidFill>
                          <a:latin typeface="Roboto" pitchFamily="2" charset="0"/>
                          <a:ea typeface="Roboto" pitchFamily="2" charset="0"/>
                        </a:rPr>
                        <a:t>Occupation </a:t>
                      </a:r>
                    </a:p>
                    <a:p>
                      <a:pPr algn="ctr"/>
                      <a:r>
                        <a:rPr lang="fr-FR" sz="1300" b="0" baseline="0" dirty="0">
                          <a:solidFill>
                            <a:srgbClr val="449CAC"/>
                          </a:solidFill>
                          <a:latin typeface="Roboto" pitchFamily="2" charset="0"/>
                          <a:ea typeface="Roboto" pitchFamily="2" charset="0"/>
                        </a:rPr>
                        <a:t>à la carte </a:t>
                      </a:r>
                    </a:p>
                    <a:p>
                      <a:endParaRPr lang="fr-FR" sz="1300" b="0" dirty="0">
                        <a:solidFill>
                          <a:srgbClr val="449CAC"/>
                        </a:solidFill>
                        <a:latin typeface="Roboto" pitchFamily="2" charset="0"/>
                        <a:ea typeface="Roboto" pitchFamily="2" charset="0"/>
                      </a:endParaRPr>
                    </a:p>
                  </a:txBody>
                  <a:tcPr>
                    <a:noFill/>
                  </a:tcPr>
                </a:tc>
                <a:tc>
                  <a:txBody>
                    <a:bodyPr/>
                    <a:lstStyle/>
                    <a:p>
                      <a:pPr algn="ctr"/>
                      <a:r>
                        <a:rPr lang="fr-FR" sz="1300" b="0" dirty="0">
                          <a:solidFill>
                            <a:srgbClr val="449CAC"/>
                          </a:solidFill>
                          <a:latin typeface="Roboto" pitchFamily="2" charset="0"/>
                          <a:ea typeface="Roboto" pitchFamily="2" charset="0"/>
                        </a:rPr>
                        <a:t>À partir de </a:t>
                      </a:r>
                    </a:p>
                    <a:p>
                      <a:pPr algn="ctr"/>
                      <a:r>
                        <a:rPr lang="fr-FR" sz="1300" b="0" dirty="0">
                          <a:solidFill>
                            <a:srgbClr val="449CAC"/>
                          </a:solidFill>
                          <a:latin typeface="Roboto" pitchFamily="2" charset="0"/>
                          <a:ea typeface="Roboto" pitchFamily="2" charset="0"/>
                        </a:rPr>
                        <a:t>225 094 </a:t>
                      </a:r>
                      <a:r>
                        <a:rPr lang="fr-FR" sz="1300" b="0" spc="-150" dirty="0">
                          <a:solidFill>
                            <a:srgbClr val="449CAC"/>
                          </a:solidFill>
                          <a:latin typeface="Roboto" pitchFamily="2" charset="0"/>
                          <a:ea typeface="Roboto" pitchFamily="2" charset="0"/>
                        </a:rPr>
                        <a:t>€  HT </a:t>
                      </a:r>
                      <a:r>
                        <a:rPr lang="fr-FR" sz="1300" b="0" spc="-150" baseline="30000" dirty="0">
                          <a:solidFill>
                            <a:srgbClr val="449CAC"/>
                          </a:solidFill>
                          <a:latin typeface="Roboto" pitchFamily="2" charset="0"/>
                          <a:ea typeface="Roboto" pitchFamily="2" charset="0"/>
                        </a:rPr>
                        <a:t>(1)</a:t>
                      </a:r>
                    </a:p>
                    <a:p>
                      <a:pPr algn="ctr"/>
                      <a:endParaRPr lang="fr-FR" sz="1300" b="0" dirty="0">
                        <a:solidFill>
                          <a:srgbClr val="449CAC"/>
                        </a:solidFill>
                        <a:latin typeface="Roboto" pitchFamily="2" charset="0"/>
                        <a:ea typeface="Roboto" pitchFamily="2" charset="0"/>
                      </a:endParaRPr>
                    </a:p>
                  </a:txBody>
                  <a:tcPr>
                    <a:noFill/>
                  </a:tcPr>
                </a:tc>
                <a:tc>
                  <a:txBody>
                    <a:bodyPr/>
                    <a:lstStyle/>
                    <a:p>
                      <a:pPr algn="ctr"/>
                      <a:r>
                        <a:rPr lang="fr-FR" sz="1300" b="0" dirty="0">
                          <a:solidFill>
                            <a:srgbClr val="449CAC"/>
                          </a:solidFill>
                          <a:latin typeface="Roboto" pitchFamily="2" charset="0"/>
                          <a:ea typeface="Roboto" pitchFamily="2" charset="0"/>
                        </a:rPr>
                        <a:t>Rendement </a:t>
                      </a:r>
                    </a:p>
                    <a:p>
                      <a:pPr algn="ctr"/>
                      <a:r>
                        <a:rPr lang="fr-FR" sz="1300" b="0" dirty="0">
                          <a:solidFill>
                            <a:srgbClr val="449CAC"/>
                          </a:solidFill>
                          <a:latin typeface="Roboto" pitchFamily="2" charset="0"/>
                          <a:ea typeface="Roboto" pitchFamily="2" charset="0"/>
                        </a:rPr>
                        <a:t>3,8% </a:t>
                      </a:r>
                      <a:r>
                        <a:rPr lang="fr-FR" sz="1300" b="0" baseline="30000" dirty="0">
                          <a:solidFill>
                            <a:srgbClr val="449CAC"/>
                          </a:solidFill>
                          <a:latin typeface="Roboto" pitchFamily="2" charset="0"/>
                          <a:ea typeface="Roboto" pitchFamily="2" charset="0"/>
                        </a:rPr>
                        <a:t>HT/HT (2)</a:t>
                      </a:r>
                    </a:p>
                    <a:p>
                      <a:pPr algn="ctr"/>
                      <a:r>
                        <a:rPr lang="fr-FR" sz="1300" b="0" dirty="0">
                          <a:solidFill>
                            <a:srgbClr val="449CAC"/>
                          </a:solidFill>
                          <a:latin typeface="Roboto" pitchFamily="2" charset="0"/>
                          <a:ea typeface="Roboto" pitchFamily="2" charset="0"/>
                        </a:rPr>
                        <a:t>Triple Net </a:t>
                      </a:r>
                      <a:r>
                        <a:rPr lang="fr-FR" sz="1300" b="0" baseline="30000" dirty="0">
                          <a:solidFill>
                            <a:srgbClr val="449CAC"/>
                          </a:solidFill>
                          <a:latin typeface="Roboto" pitchFamily="2" charset="0"/>
                          <a:ea typeface="Roboto" pitchFamily="2" charset="0"/>
                        </a:rPr>
                        <a:t>(3)</a:t>
                      </a:r>
                      <a:endParaRPr lang="fr-FR" sz="1300" b="0" dirty="0">
                        <a:solidFill>
                          <a:srgbClr val="449CAC"/>
                        </a:solidFill>
                        <a:latin typeface="Roboto" pitchFamily="2" charset="0"/>
                        <a:ea typeface="Roboto" pitchFamily="2" charset="0"/>
                      </a:endParaRPr>
                    </a:p>
                  </a:txBody>
                  <a:tcPr>
                    <a:noFill/>
                  </a:tcPr>
                </a:tc>
                <a:tc>
                  <a:txBody>
                    <a:bodyPr/>
                    <a:lstStyle/>
                    <a:p>
                      <a:pPr algn="ctr"/>
                      <a:r>
                        <a:rPr lang="fr-FR" sz="1300" b="0" dirty="0">
                          <a:solidFill>
                            <a:srgbClr val="449CAC"/>
                          </a:solidFill>
                          <a:latin typeface="Roboto" pitchFamily="2" charset="0"/>
                          <a:ea typeface="Roboto" pitchFamily="2" charset="0"/>
                        </a:rPr>
                        <a:t>Livraison prévisionnelle</a:t>
                      </a:r>
                    </a:p>
                    <a:p>
                      <a:pPr algn="ctr"/>
                      <a:r>
                        <a:rPr lang="fr-FR" sz="1300" b="0" dirty="0">
                          <a:solidFill>
                            <a:srgbClr val="449CAC"/>
                          </a:solidFill>
                          <a:latin typeface="Roboto" pitchFamily="2" charset="0"/>
                          <a:ea typeface="Roboto" pitchFamily="2" charset="0"/>
                        </a:rPr>
                        <a:t>4</a:t>
                      </a:r>
                      <a:r>
                        <a:rPr lang="fr-FR" sz="1300" b="0" baseline="30000" dirty="0">
                          <a:solidFill>
                            <a:srgbClr val="449CAC"/>
                          </a:solidFill>
                          <a:latin typeface="Roboto" pitchFamily="2" charset="0"/>
                          <a:ea typeface="Roboto" pitchFamily="2" charset="0"/>
                        </a:rPr>
                        <a:t>ème</a:t>
                      </a:r>
                      <a:r>
                        <a:rPr lang="fr-FR" sz="1300" b="0" dirty="0">
                          <a:solidFill>
                            <a:srgbClr val="449CAC"/>
                          </a:solidFill>
                          <a:latin typeface="Roboto" pitchFamily="2" charset="0"/>
                          <a:ea typeface="Roboto" pitchFamily="2" charset="0"/>
                        </a:rPr>
                        <a:t>  T 2022</a:t>
                      </a:r>
                    </a:p>
                  </a:txBody>
                  <a:tcPr>
                    <a:noFill/>
                  </a:tcPr>
                </a:tc>
                <a:extLst>
                  <a:ext uri="{0D108BD9-81ED-4DB2-BD59-A6C34878D82A}">
                    <a16:rowId xmlns:a16="http://schemas.microsoft.com/office/drawing/2014/main" val="2880677944"/>
                  </a:ext>
                </a:extLst>
              </a:tr>
            </a:tbl>
          </a:graphicData>
        </a:graphic>
      </p:graphicFrame>
      <p:grpSp>
        <p:nvGrpSpPr>
          <p:cNvPr id="24" name="Groupe 23">
            <a:extLst>
              <a:ext uri="{FF2B5EF4-FFF2-40B4-BE49-F238E27FC236}">
                <a16:creationId xmlns:a16="http://schemas.microsoft.com/office/drawing/2014/main" id="{D4815F3B-B6D1-EC47-BF3E-5C31E1EF3BCE}"/>
              </a:ext>
            </a:extLst>
          </p:cNvPr>
          <p:cNvGrpSpPr/>
          <p:nvPr/>
        </p:nvGrpSpPr>
        <p:grpSpPr>
          <a:xfrm>
            <a:off x="8279064" y="3651342"/>
            <a:ext cx="595618" cy="595618"/>
            <a:chOff x="8279064" y="3651342"/>
            <a:chExt cx="595618" cy="595618"/>
          </a:xfrm>
        </p:grpSpPr>
        <p:sp>
          <p:nvSpPr>
            <p:cNvPr id="14" name="Ellipse 13">
              <a:extLst>
                <a:ext uri="{FF2B5EF4-FFF2-40B4-BE49-F238E27FC236}">
                  <a16:creationId xmlns:a16="http://schemas.microsoft.com/office/drawing/2014/main" id="{49A76A05-1DC5-1848-B382-C2945E1CE683}"/>
                </a:ext>
              </a:extLst>
            </p:cNvPr>
            <p:cNvSpPr/>
            <p:nvPr/>
          </p:nvSpPr>
          <p:spPr>
            <a:xfrm>
              <a:off x="8279064" y="3651342"/>
              <a:ext cx="595618" cy="595618"/>
            </a:xfrm>
            <a:prstGeom prst="ellipse">
              <a:avLst/>
            </a:prstGeom>
            <a:solidFill>
              <a:srgbClr val="449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B98CB53B-FC3D-A34D-9748-9EDDAD822687}"/>
                </a:ext>
              </a:extLst>
            </p:cNvPr>
            <p:cNvSpPr txBox="1"/>
            <p:nvPr/>
          </p:nvSpPr>
          <p:spPr>
            <a:xfrm>
              <a:off x="8359703" y="3681880"/>
              <a:ext cx="414884" cy="553998"/>
            </a:xfrm>
            <a:prstGeom prst="rect">
              <a:avLst/>
            </a:prstGeom>
            <a:noFill/>
          </p:spPr>
          <p:txBody>
            <a:bodyPr wrap="square" rtlCol="0">
              <a:spAutoFit/>
            </a:bodyPr>
            <a:lstStyle/>
            <a:p>
              <a:pPr algn="ctr"/>
              <a:r>
                <a:rPr lang="fr-FR" sz="3000" dirty="0">
                  <a:solidFill>
                    <a:schemeClr val="bg1"/>
                  </a:solidFill>
                  <a:latin typeface="Arial" panose="020B0604020202020204" pitchFamily="34" charset="0"/>
                  <a:ea typeface="Roboto" pitchFamily="2" charset="0"/>
                  <a:cs typeface="Arial" panose="020B0604020202020204" pitchFamily="34" charset="0"/>
                </a:rPr>
                <a:t>€</a:t>
              </a:r>
              <a:endParaRPr lang="fr-FR" sz="3000" dirty="0">
                <a:solidFill>
                  <a:schemeClr val="bg1"/>
                </a:solidFill>
                <a:latin typeface="Arial" panose="020B0604020202020204" pitchFamily="34" charset="0"/>
                <a:cs typeface="Arial" panose="020B0604020202020204" pitchFamily="34" charset="0"/>
              </a:endParaRPr>
            </a:p>
          </p:txBody>
        </p:sp>
      </p:grpSp>
      <p:sp>
        <p:nvSpPr>
          <p:cNvPr id="27" name="ZoneTexte 26">
            <a:extLst>
              <a:ext uri="{FF2B5EF4-FFF2-40B4-BE49-F238E27FC236}">
                <a16:creationId xmlns:a16="http://schemas.microsoft.com/office/drawing/2014/main" id="{3FE341D4-6F02-114D-AA13-1FE9C8FAD286}"/>
              </a:ext>
            </a:extLst>
          </p:cNvPr>
          <p:cNvSpPr txBox="1"/>
          <p:nvPr/>
        </p:nvSpPr>
        <p:spPr>
          <a:xfrm>
            <a:off x="6766211" y="1690611"/>
            <a:ext cx="4973845" cy="1752275"/>
          </a:xfrm>
          <a:prstGeom prst="rect">
            <a:avLst/>
          </a:prstGeom>
          <a:noFill/>
        </p:spPr>
        <p:txBody>
          <a:bodyPr wrap="square" lIns="0" rtlCol="0">
            <a:spAutoFit/>
          </a:bodyPr>
          <a:lstStyle/>
          <a:p>
            <a:pPr>
              <a:lnSpc>
                <a:spcPct val="90000"/>
              </a:lnSpc>
              <a:spcBef>
                <a:spcPts val="1000"/>
              </a:spcBef>
            </a:pPr>
            <a:r>
              <a:rPr lang="fr-FR" sz="1600" b="1" dirty="0">
                <a:solidFill>
                  <a:srgbClr val="25336E"/>
                </a:solidFill>
                <a:latin typeface="Roboto" pitchFamily="2" charset="0"/>
                <a:ea typeface="Roboto" pitchFamily="2" charset="0"/>
              </a:rPr>
              <a:t>Type de fiscalité : </a:t>
            </a:r>
            <a:r>
              <a:rPr lang="fr-FR" sz="1600" dirty="0">
                <a:solidFill>
                  <a:srgbClr val="25336E"/>
                </a:solidFill>
                <a:latin typeface="Roboto" pitchFamily="2" charset="0"/>
                <a:ea typeface="Roboto" pitchFamily="2" charset="0"/>
              </a:rPr>
              <a:t>Classique</a:t>
            </a:r>
          </a:p>
          <a:p>
            <a:pPr>
              <a:lnSpc>
                <a:spcPct val="90000"/>
              </a:lnSpc>
              <a:spcBef>
                <a:spcPts val="1000"/>
              </a:spcBef>
            </a:pPr>
            <a:r>
              <a:rPr lang="fr-FR" sz="1600" b="1" dirty="0">
                <a:solidFill>
                  <a:srgbClr val="25336E"/>
                </a:solidFill>
                <a:latin typeface="Roboto" pitchFamily="2" charset="0"/>
                <a:ea typeface="Roboto" pitchFamily="2" charset="0"/>
              </a:rPr>
              <a:t>Type de résidence : </a:t>
            </a:r>
            <a:r>
              <a:rPr lang="fr-FR" sz="1600" dirty="0">
                <a:solidFill>
                  <a:srgbClr val="25336E"/>
                </a:solidFill>
                <a:latin typeface="Roboto" pitchFamily="2" charset="0"/>
                <a:ea typeface="Roboto" pitchFamily="2" charset="0"/>
              </a:rPr>
              <a:t>Tourisme</a:t>
            </a:r>
          </a:p>
          <a:p>
            <a:pPr>
              <a:lnSpc>
                <a:spcPct val="90000"/>
              </a:lnSpc>
              <a:spcBef>
                <a:spcPts val="1000"/>
              </a:spcBef>
            </a:pPr>
            <a:r>
              <a:rPr lang="fr-FR" sz="1600" b="1" dirty="0">
                <a:solidFill>
                  <a:srgbClr val="25336E"/>
                </a:solidFill>
                <a:latin typeface="Roboto" pitchFamily="2" charset="0"/>
                <a:ea typeface="Roboto" pitchFamily="2" charset="0"/>
              </a:rPr>
              <a:t>Gestionnaire : </a:t>
            </a:r>
            <a:r>
              <a:rPr lang="fr-FR" sz="1600" dirty="0">
                <a:solidFill>
                  <a:srgbClr val="25336E"/>
                </a:solidFill>
                <a:latin typeface="Roboto" pitchFamily="2" charset="0"/>
                <a:ea typeface="Roboto" pitchFamily="2" charset="0"/>
              </a:rPr>
              <a:t>Odalys</a:t>
            </a:r>
          </a:p>
          <a:p>
            <a:endParaRPr lang="fr-FR" sz="1600" dirty="0">
              <a:solidFill>
                <a:srgbClr val="25336E"/>
              </a:solidFill>
              <a:latin typeface="Roboto" pitchFamily="2" charset="0"/>
              <a:ea typeface="Roboto" pitchFamily="2" charset="0"/>
            </a:endParaRPr>
          </a:p>
          <a:p>
            <a:endParaRPr lang="fr-FR" sz="1600" dirty="0">
              <a:solidFill>
                <a:srgbClr val="25336E"/>
              </a:solidFill>
              <a:latin typeface="Roboto" pitchFamily="2" charset="0"/>
              <a:ea typeface="Roboto" pitchFamily="2" charset="0"/>
            </a:endParaRPr>
          </a:p>
          <a:p>
            <a:r>
              <a:rPr lang="fr-FR" sz="1600" b="1" dirty="0">
                <a:solidFill>
                  <a:srgbClr val="449CAC"/>
                </a:solidFill>
                <a:latin typeface="Roboto" pitchFamily="2" charset="0"/>
                <a:ea typeface="Roboto" pitchFamily="2" charset="0"/>
              </a:rPr>
              <a:t>Points clés </a:t>
            </a:r>
            <a:r>
              <a:rPr lang="fr-FR" sz="1600" dirty="0">
                <a:solidFill>
                  <a:srgbClr val="449CAC"/>
                </a:solidFill>
                <a:latin typeface="Roboto" pitchFamily="2" charset="0"/>
                <a:ea typeface="Roboto" pitchFamily="2" charset="0"/>
              </a:rPr>
              <a:t>:</a:t>
            </a:r>
          </a:p>
        </p:txBody>
      </p:sp>
      <p:sp>
        <p:nvSpPr>
          <p:cNvPr id="28" name="Rectangle 27">
            <a:extLst>
              <a:ext uri="{FF2B5EF4-FFF2-40B4-BE49-F238E27FC236}">
                <a16:creationId xmlns:a16="http://schemas.microsoft.com/office/drawing/2014/main" id="{328E1339-4A01-E14B-A1ED-29929FB07734}"/>
              </a:ext>
            </a:extLst>
          </p:cNvPr>
          <p:cNvSpPr/>
          <p:nvPr/>
        </p:nvSpPr>
        <p:spPr>
          <a:xfrm>
            <a:off x="6780180" y="5066543"/>
            <a:ext cx="4959876" cy="338554"/>
          </a:xfrm>
          <a:prstGeom prst="rect">
            <a:avLst/>
          </a:prstGeom>
        </p:spPr>
        <p:txBody>
          <a:bodyPr wrap="square" lIns="0">
            <a:spAutoFit/>
          </a:bodyPr>
          <a:lstStyle/>
          <a:p>
            <a:r>
              <a:rPr lang="fr-FR" sz="1600" b="1" dirty="0">
                <a:solidFill>
                  <a:srgbClr val="25336E"/>
                </a:solidFill>
                <a:latin typeface="Roboto" pitchFamily="2" charset="0"/>
                <a:ea typeface="Roboto" pitchFamily="2" charset="0"/>
              </a:rPr>
              <a:t>Avantages commerciaux </a:t>
            </a:r>
            <a:r>
              <a:rPr lang="fr-FR" sz="1600" dirty="0">
                <a:solidFill>
                  <a:srgbClr val="25336E"/>
                </a:solidFill>
                <a:latin typeface="Roboto" pitchFamily="2" charset="0"/>
                <a:ea typeface="Roboto" pitchFamily="2" charset="0"/>
              </a:rPr>
              <a:t>: </a:t>
            </a:r>
          </a:p>
        </p:txBody>
      </p:sp>
      <p:sp>
        <p:nvSpPr>
          <p:cNvPr id="29" name="ZoneTexte 28">
            <a:extLst>
              <a:ext uri="{FF2B5EF4-FFF2-40B4-BE49-F238E27FC236}">
                <a16:creationId xmlns:a16="http://schemas.microsoft.com/office/drawing/2014/main" id="{9026255F-0C9F-1B43-B279-56770A56593B}"/>
              </a:ext>
            </a:extLst>
          </p:cNvPr>
          <p:cNvSpPr txBox="1"/>
          <p:nvPr/>
        </p:nvSpPr>
        <p:spPr>
          <a:xfrm>
            <a:off x="6373704" y="1171343"/>
            <a:ext cx="5818296" cy="307777"/>
          </a:xfrm>
          <a:prstGeom prst="rect">
            <a:avLst/>
          </a:prstGeom>
          <a:noFill/>
        </p:spPr>
        <p:txBody>
          <a:bodyPr wrap="square" rtlCol="0">
            <a:spAutoFit/>
          </a:bodyPr>
          <a:lstStyle/>
          <a:p>
            <a:pPr algn="ctr"/>
            <a:r>
              <a:rPr lang="fr-FR" sz="1400" dirty="0">
                <a:solidFill>
                  <a:srgbClr val="8E8D8D"/>
                </a:solidFill>
                <a:latin typeface="Roboto" pitchFamily="2" charset="0"/>
                <a:ea typeface="Roboto" pitchFamily="2" charset="0"/>
              </a:rPr>
              <a:t>VALMOREL (73)</a:t>
            </a:r>
            <a:endParaRPr lang="fr-FR" sz="1400" dirty="0"/>
          </a:p>
        </p:txBody>
      </p:sp>
      <p:sp>
        <p:nvSpPr>
          <p:cNvPr id="31" name="ZoneTexte 30">
            <a:extLst>
              <a:ext uri="{FF2B5EF4-FFF2-40B4-BE49-F238E27FC236}">
                <a16:creationId xmlns:a16="http://schemas.microsoft.com/office/drawing/2014/main" id="{049CEAFE-1F88-0F43-827F-3E80432E9F9F}"/>
              </a:ext>
            </a:extLst>
          </p:cNvPr>
          <p:cNvSpPr txBox="1"/>
          <p:nvPr/>
        </p:nvSpPr>
        <p:spPr>
          <a:xfrm>
            <a:off x="6780179" y="6005547"/>
            <a:ext cx="3224095" cy="1061829"/>
          </a:xfrm>
          <a:prstGeom prst="rect">
            <a:avLst/>
          </a:prstGeom>
          <a:noFill/>
        </p:spPr>
        <p:txBody>
          <a:bodyPr wrap="square" lIns="0" rtlCol="0">
            <a:spAutoFit/>
          </a:bodyPr>
          <a:lstStyle/>
          <a:p>
            <a:pPr algn="just"/>
            <a:r>
              <a:rPr lang="fr-FR" sz="700" dirty="0">
                <a:solidFill>
                  <a:srgbClr val="8E8D8D"/>
                </a:solidFill>
                <a:latin typeface="Roboto" pitchFamily="2" charset="0"/>
                <a:ea typeface="Roboto" pitchFamily="2" charset="0"/>
              </a:rPr>
              <a:t>Illustration et mobilier non contractuels</a:t>
            </a:r>
          </a:p>
          <a:p>
            <a:pPr algn="just"/>
            <a:r>
              <a:rPr lang="fr-FR" sz="700" dirty="0">
                <a:solidFill>
                  <a:srgbClr val="8E8D8D"/>
                </a:solidFill>
                <a:latin typeface="Roboto" pitchFamily="2" charset="0"/>
                <a:ea typeface="Roboto" pitchFamily="2" charset="0"/>
              </a:rPr>
              <a:t>(1) Hors frais de notaire et frais de prêt </a:t>
            </a:r>
          </a:p>
          <a:p>
            <a:pPr algn="just"/>
            <a:r>
              <a:rPr lang="fr-FR" sz="700" dirty="0">
                <a:solidFill>
                  <a:srgbClr val="8E8D8D"/>
                </a:solidFill>
                <a:latin typeface="Roboto" pitchFamily="2" charset="0"/>
                <a:ea typeface="Roboto" pitchFamily="2" charset="0"/>
              </a:rPr>
              <a:t>(2) Rendement incluant le mobilier (rendement moyen arrondi au dixième le plus proche) . En cas de défaillance du gestionnaire et/ou d'aléas du marché, il existe un risque d'impayé et, le cas échéant, d'ouverture de procédure collective susceptible d'affecter la rentabilité de l'investissement. </a:t>
            </a:r>
          </a:p>
          <a:p>
            <a:pPr algn="just"/>
            <a:r>
              <a:rPr lang="fr-FR" sz="700" dirty="0">
                <a:solidFill>
                  <a:srgbClr val="8E8D8D"/>
                </a:solidFill>
                <a:latin typeface="Roboto" pitchFamily="2" charset="0"/>
                <a:ea typeface="Roboto" pitchFamily="2" charset="0"/>
              </a:rPr>
              <a:t>(3) Voir conditions et modalités dans le bail commercial.</a:t>
            </a:r>
          </a:p>
          <a:p>
            <a:pPr algn="just"/>
            <a:br>
              <a:rPr lang="fr-FR" sz="700" dirty="0">
                <a:solidFill>
                  <a:srgbClr val="8E8D8D"/>
                </a:solidFill>
                <a:latin typeface="Roboto" pitchFamily="2" charset="0"/>
                <a:ea typeface="Roboto" pitchFamily="2" charset="0"/>
              </a:rPr>
            </a:br>
            <a:endParaRPr lang="fr-FR" sz="700" dirty="0">
              <a:solidFill>
                <a:srgbClr val="8E8D8D"/>
              </a:solidFill>
              <a:latin typeface="Roboto" pitchFamily="2" charset="0"/>
              <a:ea typeface="Roboto" pitchFamily="2" charset="0"/>
            </a:endParaRPr>
          </a:p>
        </p:txBody>
      </p:sp>
      <p:pic>
        <p:nvPicPr>
          <p:cNvPr id="30" name="Image 29">
            <a:extLst>
              <a:ext uri="{FF2B5EF4-FFF2-40B4-BE49-F238E27FC236}">
                <a16:creationId xmlns:a16="http://schemas.microsoft.com/office/drawing/2014/main" id="{434DEBAE-D89E-47C7-9765-A070E9142978}"/>
              </a:ext>
            </a:extLst>
          </p:cNvPr>
          <p:cNvPicPr>
            <a:picLocks noChangeAspect="1"/>
          </p:cNvPicPr>
          <p:nvPr/>
        </p:nvPicPr>
        <p:blipFill>
          <a:blip r:embed="rId6"/>
          <a:stretch>
            <a:fillRect/>
          </a:stretch>
        </p:blipFill>
        <p:spPr>
          <a:xfrm>
            <a:off x="7736891" y="5455221"/>
            <a:ext cx="1253595" cy="385346"/>
          </a:xfrm>
          <a:prstGeom prst="rect">
            <a:avLst/>
          </a:prstGeom>
        </p:spPr>
      </p:pic>
      <p:pic>
        <p:nvPicPr>
          <p:cNvPr id="32" name="Image 31">
            <a:extLst>
              <a:ext uri="{FF2B5EF4-FFF2-40B4-BE49-F238E27FC236}">
                <a16:creationId xmlns:a16="http://schemas.microsoft.com/office/drawing/2014/main" id="{4EAEB43A-B4B9-4E55-85B3-0EDAFFB7C467}"/>
              </a:ext>
            </a:extLst>
          </p:cNvPr>
          <p:cNvPicPr>
            <a:picLocks noChangeAspect="1"/>
          </p:cNvPicPr>
          <p:nvPr/>
        </p:nvPicPr>
        <p:blipFill>
          <a:blip r:embed="rId7"/>
          <a:stretch>
            <a:fillRect/>
          </a:stretch>
        </p:blipFill>
        <p:spPr>
          <a:xfrm>
            <a:off x="9282853" y="5317289"/>
            <a:ext cx="1258619" cy="587142"/>
          </a:xfrm>
          <a:prstGeom prst="rect">
            <a:avLst/>
          </a:prstGeom>
        </p:spPr>
      </p:pic>
    </p:spTree>
    <p:extLst>
      <p:ext uri="{BB962C8B-B14F-4D97-AF65-F5344CB8AC3E}">
        <p14:creationId xmlns:p14="http://schemas.microsoft.com/office/powerpoint/2010/main" val="212983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9408" y="3711702"/>
            <a:ext cx="28448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8278368" y="3651503"/>
            <a:ext cx="596265" cy="596265"/>
          </a:xfrm>
          <a:custGeom>
            <a:avLst/>
            <a:gdLst/>
            <a:ahLst/>
            <a:cxnLst/>
            <a:rect l="l" t="t" r="r" b="b"/>
            <a:pathLst>
              <a:path w="596265" h="596264">
                <a:moveTo>
                  <a:pt x="297941" y="0"/>
                </a:moveTo>
                <a:lnTo>
                  <a:pt x="249603" y="3898"/>
                </a:lnTo>
                <a:lnTo>
                  <a:pt x="203752" y="15185"/>
                </a:lnTo>
                <a:lnTo>
                  <a:pt x="161001" y="33247"/>
                </a:lnTo>
                <a:lnTo>
                  <a:pt x="121962" y="57473"/>
                </a:lnTo>
                <a:lnTo>
                  <a:pt x="87249" y="87249"/>
                </a:lnTo>
                <a:lnTo>
                  <a:pt x="57473" y="121962"/>
                </a:lnTo>
                <a:lnTo>
                  <a:pt x="33247" y="161001"/>
                </a:lnTo>
                <a:lnTo>
                  <a:pt x="15185" y="203752"/>
                </a:lnTo>
                <a:lnTo>
                  <a:pt x="3898" y="249603"/>
                </a:lnTo>
                <a:lnTo>
                  <a:pt x="0" y="297942"/>
                </a:lnTo>
                <a:lnTo>
                  <a:pt x="3898" y="346280"/>
                </a:lnTo>
                <a:lnTo>
                  <a:pt x="15185" y="392131"/>
                </a:lnTo>
                <a:lnTo>
                  <a:pt x="33247" y="434882"/>
                </a:lnTo>
                <a:lnTo>
                  <a:pt x="57473" y="473921"/>
                </a:lnTo>
                <a:lnTo>
                  <a:pt x="87249" y="508635"/>
                </a:lnTo>
                <a:lnTo>
                  <a:pt x="121962" y="538410"/>
                </a:lnTo>
                <a:lnTo>
                  <a:pt x="161001" y="562636"/>
                </a:lnTo>
                <a:lnTo>
                  <a:pt x="203752" y="580698"/>
                </a:lnTo>
                <a:lnTo>
                  <a:pt x="249603" y="591985"/>
                </a:lnTo>
                <a:lnTo>
                  <a:pt x="297941" y="595884"/>
                </a:lnTo>
                <a:lnTo>
                  <a:pt x="346280" y="591985"/>
                </a:lnTo>
                <a:lnTo>
                  <a:pt x="392131" y="580698"/>
                </a:lnTo>
                <a:lnTo>
                  <a:pt x="434882" y="562636"/>
                </a:lnTo>
                <a:lnTo>
                  <a:pt x="473921" y="538410"/>
                </a:lnTo>
                <a:lnTo>
                  <a:pt x="508634" y="508635"/>
                </a:lnTo>
                <a:lnTo>
                  <a:pt x="538410" y="473921"/>
                </a:lnTo>
                <a:lnTo>
                  <a:pt x="562636" y="434882"/>
                </a:lnTo>
                <a:lnTo>
                  <a:pt x="580698" y="392131"/>
                </a:lnTo>
                <a:lnTo>
                  <a:pt x="591985" y="346280"/>
                </a:lnTo>
                <a:lnTo>
                  <a:pt x="595883" y="297942"/>
                </a:lnTo>
                <a:lnTo>
                  <a:pt x="591985" y="249603"/>
                </a:lnTo>
                <a:lnTo>
                  <a:pt x="580698" y="203752"/>
                </a:lnTo>
                <a:lnTo>
                  <a:pt x="562636" y="161001"/>
                </a:lnTo>
                <a:lnTo>
                  <a:pt x="538410" y="121962"/>
                </a:lnTo>
                <a:lnTo>
                  <a:pt x="508634" y="87249"/>
                </a:lnTo>
                <a:lnTo>
                  <a:pt x="473921" y="57473"/>
                </a:lnTo>
                <a:lnTo>
                  <a:pt x="434882" y="33247"/>
                </a:lnTo>
                <a:lnTo>
                  <a:pt x="392131" y="15185"/>
                </a:lnTo>
                <a:lnTo>
                  <a:pt x="346280" y="3898"/>
                </a:lnTo>
                <a:lnTo>
                  <a:pt x="297941"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448547" y="3705225"/>
            <a:ext cx="237490" cy="482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000" b="0" i="0" u="none" strike="noStrike" kern="1200" cap="none" spc="0" normalizeH="0" baseline="0" noProof="0" dirty="0">
                <a:ln>
                  <a:noFill/>
                </a:ln>
                <a:solidFill>
                  <a:srgbClr val="FFFFFF"/>
                </a:solidFill>
                <a:effectLst/>
                <a:uLnTx/>
                <a:uFillTx/>
                <a:latin typeface="Arial"/>
                <a:ea typeface="+mn-ea"/>
                <a:cs typeface="Arial"/>
              </a:rPr>
              <a:t>€</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55472" y="90042"/>
            <a:ext cx="10058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rgbClr val="FFFFFF"/>
                </a:solidFill>
                <a:effectLst/>
                <a:uLnTx/>
                <a:uFillTx/>
                <a:latin typeface="Roboto"/>
                <a:ea typeface="+mn-ea"/>
                <a:cs typeface="Roboto"/>
              </a:rPr>
              <a:t>R </a:t>
            </a:r>
            <a:r>
              <a:rPr kumimoji="0" sz="1000" b="0" i="0" u="none" strike="noStrike" kern="1200" cap="none" spc="30" normalizeH="0" baseline="0" noProof="0" dirty="0">
                <a:ln>
                  <a:noFill/>
                </a:ln>
                <a:solidFill>
                  <a:srgbClr val="FFFFFF"/>
                </a:solidFill>
                <a:effectLst/>
                <a:uLnTx/>
                <a:uFillTx/>
                <a:latin typeface="Roboto"/>
                <a:ea typeface="+mn-ea"/>
                <a:cs typeface="Roboto"/>
              </a:rPr>
              <a:t>É </a:t>
            </a:r>
            <a:r>
              <a:rPr kumimoji="0" sz="1000" b="0" i="0" u="none" strike="noStrike" kern="1200" cap="none" spc="5" normalizeH="0" baseline="0" noProof="0" dirty="0">
                <a:ln>
                  <a:noFill/>
                </a:ln>
                <a:solidFill>
                  <a:srgbClr val="FFFFFF"/>
                </a:solidFill>
                <a:effectLst/>
                <a:uLnTx/>
                <a:uFillTx/>
                <a:latin typeface="Roboto"/>
                <a:ea typeface="+mn-ea"/>
                <a:cs typeface="Roboto"/>
              </a:rPr>
              <a:t>S </a:t>
            </a:r>
            <a:r>
              <a:rPr kumimoji="0" sz="1000" b="0" i="0" u="none" strike="noStrike" kern="1200" cap="none" spc="-5" normalizeH="0" baseline="0" noProof="0" dirty="0">
                <a:ln>
                  <a:noFill/>
                </a:ln>
                <a:solidFill>
                  <a:srgbClr val="FFFFFF"/>
                </a:solidFill>
                <a:effectLst/>
                <a:uLnTx/>
                <a:uFillTx/>
                <a:latin typeface="Roboto"/>
                <a:ea typeface="+mn-ea"/>
                <a:cs typeface="Roboto"/>
              </a:rPr>
              <a:t>I </a:t>
            </a:r>
            <a:r>
              <a:rPr kumimoji="0" sz="1000" b="0" i="0" u="none" strike="noStrike" kern="1200" cap="none" spc="-25" normalizeH="0" baseline="0" noProof="0" dirty="0">
                <a:ln>
                  <a:noFill/>
                </a:ln>
                <a:solidFill>
                  <a:srgbClr val="FFFFFF"/>
                </a:solidFill>
                <a:effectLst/>
                <a:uLnTx/>
                <a:uFillTx/>
                <a:latin typeface="Roboto"/>
                <a:ea typeface="+mn-ea"/>
                <a:cs typeface="Roboto"/>
              </a:rPr>
              <a:t>D </a:t>
            </a:r>
            <a:r>
              <a:rPr kumimoji="0" sz="1000" b="0" i="0" u="none" strike="noStrike" kern="1200" cap="none" spc="30" normalizeH="0" baseline="0" noProof="0" dirty="0">
                <a:ln>
                  <a:noFill/>
                </a:ln>
                <a:solidFill>
                  <a:srgbClr val="FFFFFF"/>
                </a:solidFill>
                <a:effectLst/>
                <a:uLnTx/>
                <a:uFillTx/>
                <a:latin typeface="Roboto"/>
                <a:ea typeface="+mn-ea"/>
                <a:cs typeface="Roboto"/>
              </a:rPr>
              <a:t>E </a:t>
            </a:r>
            <a:r>
              <a:rPr kumimoji="0" sz="1000" b="0" i="0" u="none" strike="noStrike" kern="1200" cap="none" spc="5" normalizeH="0" baseline="0" noProof="0" dirty="0">
                <a:ln>
                  <a:noFill/>
                </a:ln>
                <a:solidFill>
                  <a:srgbClr val="FFFFFF"/>
                </a:solidFill>
                <a:effectLst/>
                <a:uLnTx/>
                <a:uFillTx/>
                <a:latin typeface="Roboto"/>
                <a:ea typeface="+mn-ea"/>
                <a:cs typeface="Roboto"/>
              </a:rPr>
              <a:t>N </a:t>
            </a:r>
            <a:r>
              <a:rPr kumimoji="0" sz="1000" b="0" i="0" u="none" strike="noStrike" kern="1200" cap="none" spc="-5" normalizeH="0" baseline="0" noProof="0" dirty="0">
                <a:ln>
                  <a:noFill/>
                </a:ln>
                <a:solidFill>
                  <a:srgbClr val="FFFFFF"/>
                </a:solidFill>
                <a:effectLst/>
                <a:uLnTx/>
                <a:uFillTx/>
                <a:latin typeface="Roboto"/>
                <a:ea typeface="+mn-ea"/>
                <a:cs typeface="Roboto"/>
              </a:rPr>
              <a:t>C</a:t>
            </a:r>
            <a:r>
              <a:rPr kumimoji="0" sz="1000" b="0" i="0" u="none" strike="noStrike" kern="1200" cap="none" spc="20" normalizeH="0" baseline="0" noProof="0" dirty="0">
                <a:ln>
                  <a:noFill/>
                </a:ln>
                <a:solidFill>
                  <a:srgbClr val="FFFFFF"/>
                </a:solidFill>
                <a:effectLst/>
                <a:uLnTx/>
                <a:uFillTx/>
                <a:latin typeface="Roboto"/>
                <a:ea typeface="+mn-ea"/>
                <a:cs typeface="Roboto"/>
              </a:rPr>
              <a:t> </a:t>
            </a:r>
            <a:r>
              <a:rPr kumimoji="0" sz="1000" b="0" i="0" u="none" strike="noStrike" kern="1200" cap="none" spc="30" normalizeH="0" baseline="0" noProof="0" dirty="0">
                <a:ln>
                  <a:noFill/>
                </a:ln>
                <a:solidFill>
                  <a:srgbClr val="FFFFFF"/>
                </a:solidFill>
                <a:effectLst/>
                <a:uLnTx/>
                <a:uFillTx/>
                <a:latin typeface="Roboto"/>
                <a:ea typeface="+mn-ea"/>
                <a:cs typeface="Roboto"/>
              </a:rPr>
              <a:t>E</a:t>
            </a:r>
            <a:endParaRPr kumimoji="0" sz="1000" b="0" i="0" u="none" strike="noStrike" kern="1200" cap="none" spc="0" normalizeH="0" baseline="0" noProof="0">
              <a:ln>
                <a:noFill/>
              </a:ln>
              <a:solidFill>
                <a:prstClr val="black"/>
              </a:solidFill>
              <a:effectLst/>
              <a:uLnTx/>
              <a:uFillTx/>
              <a:latin typeface="Roboto"/>
              <a:ea typeface="+mn-ea"/>
              <a:cs typeface="Roboto"/>
            </a:endParaRPr>
          </a:p>
        </p:txBody>
      </p:sp>
      <p:sp>
        <p:nvSpPr>
          <p:cNvPr id="7" name="object 7"/>
          <p:cNvSpPr txBox="1"/>
          <p:nvPr/>
        </p:nvSpPr>
        <p:spPr>
          <a:xfrm>
            <a:off x="1548130" y="90042"/>
            <a:ext cx="13227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FFFFFF"/>
                </a:solidFill>
                <a:effectLst/>
                <a:uLnTx/>
                <a:uFillTx/>
                <a:latin typeface="Roboto"/>
                <a:ea typeface="+mn-ea"/>
                <a:cs typeface="Roboto"/>
              </a:rPr>
              <a:t>M </a:t>
            </a:r>
            <a:r>
              <a:rPr kumimoji="0" sz="1000" b="0" i="0" u="none" strike="noStrike" kern="1200" cap="none" spc="30" normalizeH="0" baseline="0" noProof="0" dirty="0">
                <a:ln>
                  <a:noFill/>
                </a:ln>
                <a:solidFill>
                  <a:srgbClr val="FFFFFF"/>
                </a:solidFill>
                <a:effectLst/>
                <a:uLnTx/>
                <a:uFillTx/>
                <a:latin typeface="Roboto"/>
                <a:ea typeface="+mn-ea"/>
                <a:cs typeface="Roboto"/>
              </a:rPr>
              <a:t>É </a:t>
            </a:r>
            <a:r>
              <a:rPr kumimoji="0" sz="1000" b="0" i="0" u="none" strike="noStrike" kern="1200" cap="none" spc="-25" normalizeH="0" baseline="0" noProof="0" dirty="0">
                <a:ln>
                  <a:noFill/>
                </a:ln>
                <a:solidFill>
                  <a:srgbClr val="FFFFFF"/>
                </a:solidFill>
                <a:effectLst/>
                <a:uLnTx/>
                <a:uFillTx/>
                <a:latin typeface="Roboto"/>
                <a:ea typeface="+mn-ea"/>
                <a:cs typeface="Roboto"/>
              </a:rPr>
              <a:t>D </a:t>
            </a:r>
            <a:r>
              <a:rPr kumimoji="0" sz="1000" b="0" i="0" u="none" strike="noStrike" kern="1200" cap="none" spc="-5" normalizeH="0" baseline="0" noProof="0" dirty="0">
                <a:ln>
                  <a:noFill/>
                </a:ln>
                <a:solidFill>
                  <a:srgbClr val="FFFFFF"/>
                </a:solidFill>
                <a:effectLst/>
                <a:uLnTx/>
                <a:uFillTx/>
                <a:latin typeface="Roboto"/>
                <a:ea typeface="+mn-ea"/>
                <a:cs typeface="Roboto"/>
              </a:rPr>
              <a:t>I C </a:t>
            </a:r>
            <a:r>
              <a:rPr kumimoji="0" sz="1000" b="0" i="0" u="none" strike="noStrike" kern="1200" cap="none" spc="10" normalizeH="0" baseline="0" noProof="0" dirty="0">
                <a:ln>
                  <a:noFill/>
                </a:ln>
                <a:solidFill>
                  <a:srgbClr val="FFFFFF"/>
                </a:solidFill>
                <a:effectLst/>
                <a:uLnTx/>
                <a:uFillTx/>
                <a:latin typeface="Roboto"/>
                <a:ea typeface="+mn-ea"/>
                <a:cs typeface="Roboto"/>
              </a:rPr>
              <a:t>A </a:t>
            </a:r>
            <a:r>
              <a:rPr kumimoji="0" sz="1000" b="0" i="0" u="none" strike="noStrike" kern="1200" cap="none" spc="-15" normalizeH="0" baseline="0" noProof="0" dirty="0">
                <a:ln>
                  <a:noFill/>
                </a:ln>
                <a:solidFill>
                  <a:srgbClr val="FFFFFF"/>
                </a:solidFill>
                <a:effectLst/>
                <a:uLnTx/>
                <a:uFillTx/>
                <a:latin typeface="Roboto"/>
                <a:ea typeface="+mn-ea"/>
                <a:cs typeface="Roboto"/>
              </a:rPr>
              <a:t>L </a:t>
            </a:r>
            <a:r>
              <a:rPr kumimoji="0" sz="1000" b="0" i="0" u="none" strike="noStrike" kern="1200" cap="none" spc="-5" normalizeH="0" baseline="0" noProof="0" dirty="0">
                <a:ln>
                  <a:noFill/>
                </a:ln>
                <a:solidFill>
                  <a:srgbClr val="FFFFFF"/>
                </a:solidFill>
                <a:effectLst/>
                <a:uLnTx/>
                <a:uFillTx/>
                <a:latin typeface="Roboto"/>
                <a:ea typeface="+mn-ea"/>
                <a:cs typeface="Roboto"/>
              </a:rPr>
              <a:t>I </a:t>
            </a:r>
            <a:r>
              <a:rPr kumimoji="0" sz="1000" b="0" i="0" u="none" strike="noStrike" kern="1200" cap="none" spc="5" normalizeH="0" baseline="0" noProof="0" dirty="0">
                <a:ln>
                  <a:noFill/>
                </a:ln>
                <a:solidFill>
                  <a:srgbClr val="FFFFFF"/>
                </a:solidFill>
                <a:effectLst/>
                <a:uLnTx/>
                <a:uFillTx/>
                <a:latin typeface="Roboto"/>
                <a:ea typeface="+mn-ea"/>
                <a:cs typeface="Roboto"/>
              </a:rPr>
              <a:t>S </a:t>
            </a:r>
            <a:r>
              <a:rPr kumimoji="0" sz="1000" b="0" i="0" u="none" strike="noStrike" kern="1200" cap="none" spc="30" normalizeH="0" baseline="0" noProof="0" dirty="0">
                <a:ln>
                  <a:noFill/>
                </a:ln>
                <a:solidFill>
                  <a:srgbClr val="FFFFFF"/>
                </a:solidFill>
                <a:effectLst/>
                <a:uLnTx/>
                <a:uFillTx/>
                <a:latin typeface="Roboto"/>
                <a:ea typeface="+mn-ea"/>
                <a:cs typeface="Roboto"/>
              </a:rPr>
              <a:t>É E</a:t>
            </a:r>
            <a:r>
              <a:rPr kumimoji="0" sz="1000" b="0" i="0" u="none" strike="noStrike" kern="1200" cap="none" spc="235" normalizeH="0" baseline="0" noProof="0" dirty="0">
                <a:ln>
                  <a:noFill/>
                </a:ln>
                <a:solidFill>
                  <a:srgbClr val="FFFFFF"/>
                </a:solidFill>
                <a:effectLst/>
                <a:uLnTx/>
                <a:uFillTx/>
                <a:latin typeface="Roboto"/>
                <a:ea typeface="+mn-ea"/>
                <a:cs typeface="Roboto"/>
              </a:rPr>
              <a:t> </a:t>
            </a:r>
            <a:r>
              <a:rPr kumimoji="0" sz="1000" b="0" i="0" u="none" strike="noStrike" kern="1200" cap="none" spc="5" normalizeH="0" baseline="0" noProof="0" dirty="0">
                <a:ln>
                  <a:noFill/>
                </a:ln>
                <a:solidFill>
                  <a:srgbClr val="FFFFFF"/>
                </a:solidFill>
                <a:effectLst/>
                <a:uLnTx/>
                <a:uFillTx/>
                <a:latin typeface="Roboto"/>
                <a:ea typeface="+mn-ea"/>
                <a:cs typeface="Roboto"/>
              </a:rPr>
              <a:t>S</a:t>
            </a:r>
            <a:endParaRPr kumimoji="0" sz="1000" b="0" i="0" u="none" strike="noStrike" kern="1200" cap="none" spc="0" normalizeH="0" baseline="0" noProof="0">
              <a:ln>
                <a:noFill/>
              </a:ln>
              <a:solidFill>
                <a:prstClr val="black"/>
              </a:solidFill>
              <a:effectLst/>
              <a:uLnTx/>
              <a:uFillTx/>
              <a:latin typeface="Roboto"/>
              <a:ea typeface="+mn-ea"/>
              <a:cs typeface="Roboto"/>
            </a:endParaRPr>
          </a:p>
        </p:txBody>
      </p:sp>
      <p:sp>
        <p:nvSpPr>
          <p:cNvPr id="8" name="object 8"/>
          <p:cNvSpPr txBox="1"/>
          <p:nvPr/>
        </p:nvSpPr>
        <p:spPr>
          <a:xfrm>
            <a:off x="6998268" y="636544"/>
            <a:ext cx="4111625" cy="2763192"/>
          </a:xfrm>
          <a:prstGeom prst="rect">
            <a:avLst/>
          </a:prstGeom>
        </p:spPr>
        <p:txBody>
          <a:bodyPr vert="horz" wrap="square" lIns="0" tIns="12065" rIns="0" bIns="0" rtlCol="0">
            <a:spAutoFit/>
          </a:bodyPr>
          <a:lstStyle/>
          <a:p>
            <a:pPr marL="1332865" marR="0" lvl="0" indent="0" algn="ctr" defTabSz="914400" rtl="0" eaLnBrk="1" fontAlgn="auto" latinLnBrk="0" hangingPunct="1">
              <a:lnSpc>
                <a:spcPct val="100000"/>
              </a:lnSpc>
              <a:spcBef>
                <a:spcPts val="95"/>
              </a:spcBef>
              <a:spcAft>
                <a:spcPts val="0"/>
              </a:spcAft>
              <a:buClrTx/>
              <a:buSzTx/>
              <a:buFontTx/>
              <a:buNone/>
              <a:tabLst/>
              <a:defRPr/>
            </a:pPr>
            <a:r>
              <a:rPr lang="fr-FR" sz="2800" i="1" dirty="0" err="1">
                <a:solidFill>
                  <a:srgbClr val="8E8D8D"/>
                </a:solidFill>
                <a:latin typeface="Playfair Display" pitchFamily="2" charset="77"/>
              </a:rPr>
              <a:t>Zélia</a:t>
            </a:r>
            <a:endParaRPr sz="2800" i="1" dirty="0">
              <a:solidFill>
                <a:srgbClr val="8E8D8D"/>
              </a:solidFill>
              <a:latin typeface="Playfair Display" pitchFamily="2" charset="77"/>
            </a:endParaRPr>
          </a:p>
          <a:p>
            <a:pPr marL="1334770" marR="0" lvl="0" indent="0" algn="ctr" defTabSz="914400" rtl="0" eaLnBrk="1" fontAlgn="auto" latinLnBrk="0" hangingPunct="1">
              <a:lnSpc>
                <a:spcPct val="100000"/>
              </a:lnSpc>
              <a:spcBef>
                <a:spcPts val="1050"/>
              </a:spcBef>
              <a:spcAft>
                <a:spcPts val="0"/>
              </a:spcAft>
              <a:buClrTx/>
              <a:buSzTx/>
              <a:buFontTx/>
              <a:buNone/>
              <a:tabLst/>
              <a:defRPr/>
            </a:pPr>
            <a:r>
              <a:rPr lang="fr-FR" sz="1400" dirty="0">
                <a:solidFill>
                  <a:srgbClr val="8E8D8D"/>
                </a:solidFill>
                <a:latin typeface="Roboto" pitchFamily="2" charset="0"/>
                <a:ea typeface="Roboto" pitchFamily="2" charset="0"/>
              </a:rPr>
              <a:t>Ibos</a:t>
            </a:r>
            <a:r>
              <a:rPr sz="1400" dirty="0">
                <a:solidFill>
                  <a:srgbClr val="8E8D8D"/>
                </a:solidFill>
                <a:latin typeface="Roboto" pitchFamily="2" charset="0"/>
                <a:ea typeface="Roboto" pitchFamily="2" charset="0"/>
              </a:rPr>
              <a:t> (</a:t>
            </a:r>
            <a:r>
              <a:rPr lang="fr-FR" sz="1400" dirty="0">
                <a:solidFill>
                  <a:srgbClr val="8E8D8D"/>
                </a:solidFill>
                <a:latin typeface="Roboto" pitchFamily="2" charset="0"/>
                <a:ea typeface="Roboto" pitchFamily="2" charset="0"/>
              </a:rPr>
              <a:t>65</a:t>
            </a:r>
            <a:r>
              <a:rPr sz="1400" dirty="0">
                <a:solidFill>
                  <a:srgbClr val="8E8D8D"/>
                </a:solidFill>
                <a:latin typeface="Roboto" pitchFamily="2" charset="0"/>
                <a:ea typeface="Roboto"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R="0" lvl="0" indent="0" fontAlgn="auto">
              <a:lnSpc>
                <a:spcPct val="90000"/>
              </a:lnSpc>
              <a:spcBef>
                <a:spcPts val="1000"/>
              </a:spcBef>
              <a:spcAft>
                <a:spcPts val="0"/>
              </a:spcAft>
              <a:buClrTx/>
              <a:buSzTx/>
              <a:buFontTx/>
              <a:buNone/>
              <a:tabLst/>
              <a:defRPr/>
            </a:pPr>
            <a:r>
              <a:rPr sz="1600" b="1" dirty="0">
                <a:solidFill>
                  <a:srgbClr val="25336E"/>
                </a:solidFill>
                <a:latin typeface="Roboto" pitchFamily="2" charset="0"/>
                <a:ea typeface="Roboto" pitchFamily="2" charset="0"/>
              </a:rPr>
              <a:t>Type de fiscalité : </a:t>
            </a:r>
            <a:r>
              <a:rPr sz="1600" dirty="0">
                <a:solidFill>
                  <a:srgbClr val="25336E"/>
                </a:solidFill>
                <a:latin typeface="Roboto" pitchFamily="2" charset="0"/>
                <a:ea typeface="Roboto" pitchFamily="2" charset="0"/>
              </a:rPr>
              <a:t>Classique</a:t>
            </a:r>
          </a:p>
          <a:p>
            <a:pPr marR="0" lvl="0" indent="0" fontAlgn="auto">
              <a:lnSpc>
                <a:spcPct val="90000"/>
              </a:lnSpc>
              <a:spcBef>
                <a:spcPts val="1000"/>
              </a:spcBef>
              <a:spcAft>
                <a:spcPts val="0"/>
              </a:spcAft>
              <a:buClrTx/>
              <a:buSzTx/>
              <a:buFontTx/>
              <a:buNone/>
              <a:tabLst/>
              <a:defRPr/>
            </a:pPr>
            <a:r>
              <a:rPr sz="1600" b="1" dirty="0">
                <a:solidFill>
                  <a:srgbClr val="25336E"/>
                </a:solidFill>
                <a:latin typeface="Roboto" pitchFamily="2" charset="0"/>
                <a:ea typeface="Roboto" pitchFamily="2" charset="0"/>
              </a:rPr>
              <a:t>Type de résidence : </a:t>
            </a:r>
            <a:r>
              <a:rPr sz="1600" dirty="0">
                <a:solidFill>
                  <a:srgbClr val="25336E"/>
                </a:solidFill>
                <a:latin typeface="Roboto" pitchFamily="2" charset="0"/>
                <a:ea typeface="Roboto" pitchFamily="2" charset="0"/>
              </a:rPr>
              <a:t>EHPAD</a:t>
            </a:r>
          </a:p>
          <a:p>
            <a:pPr marR="0" lvl="0" indent="0" fontAlgn="auto">
              <a:lnSpc>
                <a:spcPct val="90000"/>
              </a:lnSpc>
              <a:spcBef>
                <a:spcPts val="1000"/>
              </a:spcBef>
              <a:spcAft>
                <a:spcPts val="0"/>
              </a:spcAft>
              <a:buClrTx/>
              <a:buSzTx/>
              <a:buFontTx/>
              <a:buNone/>
              <a:tabLst/>
              <a:defRPr/>
            </a:pPr>
            <a:r>
              <a:rPr sz="1600" b="1" dirty="0" err="1">
                <a:solidFill>
                  <a:srgbClr val="25336E"/>
                </a:solidFill>
                <a:latin typeface="Roboto" pitchFamily="2" charset="0"/>
                <a:ea typeface="Roboto" pitchFamily="2" charset="0"/>
              </a:rPr>
              <a:t>Gestionnaire</a:t>
            </a:r>
            <a:r>
              <a:rPr sz="1600" b="1" dirty="0">
                <a:solidFill>
                  <a:srgbClr val="25336E"/>
                </a:solidFill>
                <a:latin typeface="Roboto" pitchFamily="2" charset="0"/>
                <a:ea typeface="Roboto" pitchFamily="2" charset="0"/>
              </a:rPr>
              <a:t> : </a:t>
            </a:r>
            <a:r>
              <a:rPr lang="fr-FR" sz="1600" dirty="0" err="1">
                <a:solidFill>
                  <a:srgbClr val="25336E"/>
                </a:solidFill>
                <a:latin typeface="Roboto" pitchFamily="2" charset="0"/>
                <a:ea typeface="Roboto" pitchFamily="2" charset="0"/>
              </a:rPr>
              <a:t>Emera</a:t>
            </a:r>
            <a:endParaRPr lang="fr-FR" sz="1600" dirty="0">
              <a:solidFill>
                <a:srgbClr val="25336E"/>
              </a:solidFill>
              <a:latin typeface="Roboto" pitchFamily="2" charset="0"/>
              <a:ea typeface="Roboto" pitchFamily="2" charset="0"/>
            </a:endParaRPr>
          </a:p>
          <a:p>
            <a:pPr marR="0" lvl="0" indent="0" fontAlgn="auto">
              <a:lnSpc>
                <a:spcPct val="90000"/>
              </a:lnSpc>
              <a:spcBef>
                <a:spcPts val="1000"/>
              </a:spcBef>
              <a:spcAft>
                <a:spcPts val="0"/>
              </a:spcAft>
              <a:buClrTx/>
              <a:buSzTx/>
              <a:buFontTx/>
              <a:buNone/>
              <a:tabLst/>
              <a:defRPr/>
            </a:pPr>
            <a:endParaRPr sz="1600" b="1" dirty="0">
              <a:solidFill>
                <a:srgbClr val="25336E"/>
              </a:solidFill>
              <a:latin typeface="Roboto" pitchFamily="2" charset="0"/>
              <a:ea typeface="Roboto" pitchFamily="2" charset="0"/>
            </a:endParaRPr>
          </a:p>
          <a:p>
            <a:pPr marL="12700" marR="0" lvl="0" indent="0" algn="l" defTabSz="914400" rtl="0" eaLnBrk="1" fontAlgn="auto" latinLnBrk="0" hangingPunct="1">
              <a:lnSpc>
                <a:spcPct val="100000"/>
              </a:lnSpc>
              <a:spcBef>
                <a:spcPts val="805"/>
              </a:spcBef>
              <a:spcAft>
                <a:spcPts val="0"/>
              </a:spcAft>
              <a:buClrTx/>
              <a:buSzTx/>
              <a:buFontTx/>
              <a:buNone/>
              <a:tabLst/>
              <a:defRPr/>
            </a:pPr>
            <a:r>
              <a:rPr kumimoji="0" sz="1600" b="1" i="0" u="none" strike="noStrike" kern="1200" cap="none" spc="-10" normalizeH="0" baseline="0" noProof="0" dirty="0">
                <a:ln>
                  <a:noFill/>
                </a:ln>
                <a:solidFill>
                  <a:srgbClr val="538235"/>
                </a:solidFill>
                <a:effectLst/>
                <a:uLnTx/>
                <a:uFillTx/>
                <a:latin typeface="Calibri"/>
                <a:ea typeface="+mn-ea"/>
                <a:cs typeface="Calibri"/>
              </a:rPr>
              <a:t>Points </a:t>
            </a:r>
            <a:r>
              <a:rPr kumimoji="0" sz="1600" b="1" i="0" u="none" strike="noStrike" kern="1200" cap="none" spc="-5" normalizeH="0" baseline="0" noProof="0" dirty="0">
                <a:ln>
                  <a:noFill/>
                </a:ln>
                <a:solidFill>
                  <a:srgbClr val="538235"/>
                </a:solidFill>
                <a:effectLst/>
                <a:uLnTx/>
                <a:uFillTx/>
                <a:latin typeface="Calibri"/>
                <a:ea typeface="+mn-ea"/>
                <a:cs typeface="Calibri"/>
              </a:rPr>
              <a:t>clés</a:t>
            </a:r>
            <a:r>
              <a:rPr kumimoji="0" sz="1600" b="1" i="0" u="none" strike="noStrike" kern="1200" cap="none" spc="-15" normalizeH="0" baseline="0" noProof="0" dirty="0">
                <a:ln>
                  <a:noFill/>
                </a:ln>
                <a:solidFill>
                  <a:srgbClr val="538235"/>
                </a:solidFill>
                <a:effectLst/>
                <a:uLnTx/>
                <a:uFillTx/>
                <a:latin typeface="Calibri"/>
                <a:ea typeface="+mn-ea"/>
                <a:cs typeface="Calibri"/>
              </a:rPr>
              <a:t> </a:t>
            </a:r>
            <a:r>
              <a:rPr kumimoji="0" sz="1600" b="1" i="0" u="none" strike="noStrike" kern="1200" cap="none" spc="-5" normalizeH="0" baseline="0" noProof="0" dirty="0">
                <a:ln>
                  <a:noFill/>
                </a:ln>
                <a:solidFill>
                  <a:srgbClr val="538235"/>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715421698"/>
              </p:ext>
            </p:extLst>
          </p:nvPr>
        </p:nvGraphicFramePr>
        <p:xfrm>
          <a:off x="6858128" y="4386962"/>
          <a:ext cx="5333872" cy="613311"/>
        </p:xfrm>
        <a:graphic>
          <a:graphicData uri="http://schemas.openxmlformats.org/drawingml/2006/table">
            <a:tbl>
              <a:tblPr firstRow="1" bandRow="1">
                <a:tableStyleId>{2D5ABB26-0587-4C30-8999-92F81FD0307C}</a:tableStyleId>
              </a:tblPr>
              <a:tblGrid>
                <a:gridCol w="948003">
                  <a:extLst>
                    <a:ext uri="{9D8B030D-6E8A-4147-A177-3AD203B41FA5}">
                      <a16:colId xmlns:a16="http://schemas.microsoft.com/office/drawing/2014/main" val="20000"/>
                    </a:ext>
                  </a:extLst>
                </a:gridCol>
                <a:gridCol w="1623794">
                  <a:extLst>
                    <a:ext uri="{9D8B030D-6E8A-4147-A177-3AD203B41FA5}">
                      <a16:colId xmlns:a16="http://schemas.microsoft.com/office/drawing/2014/main" val="20001"/>
                    </a:ext>
                  </a:extLst>
                </a:gridCol>
                <a:gridCol w="1356999">
                  <a:extLst>
                    <a:ext uri="{9D8B030D-6E8A-4147-A177-3AD203B41FA5}">
                      <a16:colId xmlns:a16="http://schemas.microsoft.com/office/drawing/2014/main" val="20002"/>
                    </a:ext>
                  </a:extLst>
                </a:gridCol>
                <a:gridCol w="1405076">
                  <a:extLst>
                    <a:ext uri="{9D8B030D-6E8A-4147-A177-3AD203B41FA5}">
                      <a16:colId xmlns:a16="http://schemas.microsoft.com/office/drawing/2014/main" val="20003"/>
                    </a:ext>
                  </a:extLst>
                </a:gridCol>
              </a:tblGrid>
              <a:tr h="613311">
                <a:tc>
                  <a:txBody>
                    <a:bodyPr/>
                    <a:lstStyle/>
                    <a:p>
                      <a:pPr marL="127000">
                        <a:lnSpc>
                          <a:spcPct val="100000"/>
                        </a:lnSpc>
                        <a:spcBef>
                          <a:spcPts val="55"/>
                        </a:spcBef>
                      </a:pPr>
                      <a:r>
                        <a:rPr lang="fr-FR" sz="1300" dirty="0">
                          <a:solidFill>
                            <a:srgbClr val="538235"/>
                          </a:solidFill>
                          <a:latin typeface="Roboto"/>
                          <a:cs typeface="Roboto"/>
                        </a:rPr>
                        <a:t>73</a:t>
                      </a:r>
                      <a:r>
                        <a:rPr sz="1300" dirty="0">
                          <a:solidFill>
                            <a:srgbClr val="538235"/>
                          </a:solidFill>
                          <a:latin typeface="Roboto"/>
                          <a:cs typeface="Roboto"/>
                        </a:rPr>
                        <a:t> </a:t>
                      </a:r>
                      <a:r>
                        <a:rPr sz="1300" spc="-5" dirty="0">
                          <a:solidFill>
                            <a:srgbClr val="538235"/>
                          </a:solidFill>
                          <a:latin typeface="Roboto"/>
                          <a:cs typeface="Roboto"/>
                        </a:rPr>
                        <a:t>lots</a:t>
                      </a:r>
                      <a:endParaRPr sz="1300" dirty="0">
                        <a:latin typeface="Roboto"/>
                        <a:cs typeface="Roboto"/>
                      </a:endParaRPr>
                    </a:p>
                  </a:txBody>
                  <a:tcPr marL="0" marR="0" marT="6985" marB="0"/>
                </a:tc>
                <a:tc>
                  <a:txBody>
                    <a:bodyPr/>
                    <a:lstStyle/>
                    <a:p>
                      <a:pPr marL="112395" algn="ctr">
                        <a:lnSpc>
                          <a:spcPct val="100000"/>
                        </a:lnSpc>
                        <a:spcBef>
                          <a:spcPts val="55"/>
                        </a:spcBef>
                      </a:pPr>
                      <a:r>
                        <a:rPr sz="1300" spc="15" dirty="0">
                          <a:solidFill>
                            <a:srgbClr val="538235"/>
                          </a:solidFill>
                          <a:latin typeface="Roboto"/>
                          <a:cs typeface="Roboto"/>
                        </a:rPr>
                        <a:t>À </a:t>
                      </a:r>
                      <a:r>
                        <a:rPr sz="1300" spc="-10" dirty="0">
                          <a:solidFill>
                            <a:srgbClr val="538235"/>
                          </a:solidFill>
                          <a:latin typeface="Roboto"/>
                          <a:cs typeface="Roboto"/>
                        </a:rPr>
                        <a:t>partir</a:t>
                      </a:r>
                      <a:r>
                        <a:rPr sz="1300" spc="-15" dirty="0">
                          <a:solidFill>
                            <a:srgbClr val="538235"/>
                          </a:solidFill>
                          <a:latin typeface="Roboto"/>
                          <a:cs typeface="Roboto"/>
                        </a:rPr>
                        <a:t> </a:t>
                      </a:r>
                      <a:r>
                        <a:rPr sz="1300" spc="-5" dirty="0">
                          <a:solidFill>
                            <a:srgbClr val="538235"/>
                          </a:solidFill>
                          <a:latin typeface="Roboto"/>
                          <a:cs typeface="Roboto"/>
                        </a:rPr>
                        <a:t>de</a:t>
                      </a:r>
                      <a:endParaRPr sz="1300" dirty="0">
                        <a:latin typeface="Roboto"/>
                        <a:cs typeface="Roboto"/>
                      </a:endParaRPr>
                    </a:p>
                    <a:p>
                      <a:pPr marL="113030" algn="ctr">
                        <a:lnSpc>
                          <a:spcPct val="100000"/>
                        </a:lnSpc>
                      </a:pPr>
                      <a:r>
                        <a:rPr lang="fr-FR" sz="1300" spc="-5" dirty="0">
                          <a:solidFill>
                            <a:srgbClr val="538235"/>
                          </a:solidFill>
                          <a:latin typeface="Roboto"/>
                          <a:cs typeface="Roboto"/>
                        </a:rPr>
                        <a:t>170 201 </a:t>
                      </a:r>
                      <a:r>
                        <a:rPr sz="1300" spc="-5" dirty="0">
                          <a:solidFill>
                            <a:srgbClr val="538235"/>
                          </a:solidFill>
                          <a:latin typeface="Roboto"/>
                          <a:cs typeface="Roboto"/>
                        </a:rPr>
                        <a:t>€</a:t>
                      </a:r>
                      <a:r>
                        <a:rPr sz="1300" dirty="0">
                          <a:solidFill>
                            <a:srgbClr val="538235"/>
                          </a:solidFill>
                          <a:latin typeface="Roboto"/>
                          <a:cs typeface="Roboto"/>
                        </a:rPr>
                        <a:t> HT</a:t>
                      </a:r>
                      <a:r>
                        <a:rPr sz="1275" baseline="26143" dirty="0">
                          <a:solidFill>
                            <a:srgbClr val="538235"/>
                          </a:solidFill>
                          <a:latin typeface="Roboto"/>
                          <a:cs typeface="Roboto"/>
                        </a:rPr>
                        <a:t>(1)</a:t>
                      </a:r>
                      <a:endParaRPr sz="1275" baseline="26143" dirty="0">
                        <a:latin typeface="Roboto"/>
                        <a:cs typeface="Roboto"/>
                      </a:endParaRPr>
                    </a:p>
                  </a:txBody>
                  <a:tcPr marL="0" marR="0" marT="6985" marB="0"/>
                </a:tc>
                <a:tc>
                  <a:txBody>
                    <a:bodyPr/>
                    <a:lstStyle/>
                    <a:p>
                      <a:pPr marL="143510" marR="160655" indent="55880">
                        <a:lnSpc>
                          <a:spcPct val="74600"/>
                        </a:lnSpc>
                        <a:spcBef>
                          <a:spcPts val="455"/>
                        </a:spcBef>
                      </a:pPr>
                      <a:r>
                        <a:rPr sz="1300" dirty="0">
                          <a:solidFill>
                            <a:srgbClr val="538235"/>
                          </a:solidFill>
                          <a:latin typeface="Roboto"/>
                          <a:cs typeface="Roboto"/>
                        </a:rPr>
                        <a:t>Rendement  </a:t>
                      </a:r>
                      <a:r>
                        <a:rPr sz="1950" spc="-7" baseline="-17094" dirty="0">
                          <a:solidFill>
                            <a:srgbClr val="538235"/>
                          </a:solidFill>
                          <a:latin typeface="Roboto"/>
                          <a:cs typeface="Roboto"/>
                        </a:rPr>
                        <a:t>3,8 % </a:t>
                      </a:r>
                      <a:r>
                        <a:rPr sz="850" dirty="0">
                          <a:solidFill>
                            <a:srgbClr val="538235"/>
                          </a:solidFill>
                          <a:latin typeface="Roboto"/>
                          <a:cs typeface="Roboto"/>
                        </a:rPr>
                        <a:t>HT/HT</a:t>
                      </a:r>
                      <a:r>
                        <a:rPr sz="850" spc="5" dirty="0">
                          <a:solidFill>
                            <a:srgbClr val="538235"/>
                          </a:solidFill>
                          <a:latin typeface="Roboto"/>
                          <a:cs typeface="Roboto"/>
                        </a:rPr>
                        <a:t> (2)</a:t>
                      </a:r>
                      <a:endParaRPr sz="850" dirty="0">
                        <a:latin typeface="Roboto"/>
                        <a:cs typeface="Roboto"/>
                      </a:endParaRPr>
                    </a:p>
                  </a:txBody>
                  <a:tcPr marL="0" marR="0" marT="57785" marB="0"/>
                </a:tc>
                <a:tc>
                  <a:txBody>
                    <a:bodyPr/>
                    <a:lstStyle/>
                    <a:p>
                      <a:pPr marL="168275" marR="119380" indent="-635" algn="l">
                        <a:lnSpc>
                          <a:spcPct val="100000"/>
                        </a:lnSpc>
                        <a:spcBef>
                          <a:spcPts val="55"/>
                        </a:spcBef>
                      </a:pPr>
                      <a:r>
                        <a:rPr lang="fr-FR" sz="1300" dirty="0">
                          <a:solidFill>
                            <a:srgbClr val="538235"/>
                          </a:solidFill>
                          <a:latin typeface="Roboto"/>
                          <a:ea typeface="+mn-ea"/>
                        </a:rPr>
                        <a:t>Bail 15 ans Triple Net </a:t>
                      </a:r>
                      <a:r>
                        <a:rPr lang="fr-FR" sz="1300" baseline="30000" dirty="0">
                          <a:solidFill>
                            <a:srgbClr val="538235"/>
                          </a:solidFill>
                          <a:latin typeface="Roboto"/>
                          <a:ea typeface="+mn-ea"/>
                        </a:rPr>
                        <a:t>(3)</a:t>
                      </a:r>
                      <a:endParaRPr sz="1300" baseline="30000" dirty="0">
                        <a:solidFill>
                          <a:srgbClr val="538235"/>
                        </a:solidFill>
                        <a:latin typeface="Roboto"/>
                        <a:ea typeface="+mn-ea"/>
                        <a:cs typeface="Roboto"/>
                      </a:endParaRPr>
                    </a:p>
                  </a:txBody>
                  <a:tcPr marL="0" marR="0" marT="6985" marB="0"/>
                </a:tc>
                <a:extLst>
                  <a:ext uri="{0D108BD9-81ED-4DB2-BD59-A6C34878D82A}">
                    <a16:rowId xmlns:a16="http://schemas.microsoft.com/office/drawing/2014/main" val="10000"/>
                  </a:ext>
                </a:extLst>
              </a:tr>
            </a:tbl>
          </a:graphicData>
        </a:graphic>
      </p:graphicFrame>
      <p:pic>
        <p:nvPicPr>
          <p:cNvPr id="16" name="Espace réservé pour une image  8">
            <a:extLst>
              <a:ext uri="{FF2B5EF4-FFF2-40B4-BE49-F238E27FC236}">
                <a16:creationId xmlns:a16="http://schemas.microsoft.com/office/drawing/2014/main" id="{99488CB2-5DFA-49D5-8C12-0B97ABD39226}"/>
              </a:ext>
            </a:extLst>
          </p:cNvPr>
          <p:cNvPicPr>
            <a:picLocks noChangeAspect="1"/>
          </p:cNvPicPr>
          <p:nvPr/>
        </p:nvPicPr>
        <p:blipFill>
          <a:blip r:embed="rId2"/>
          <a:srcRect l="17430" r="17430"/>
          <a:stretch>
            <a:fillRect/>
          </a:stretch>
        </p:blipFill>
        <p:spPr>
          <a:xfrm>
            <a:off x="0" y="369888"/>
            <a:ext cx="6345747" cy="6488112"/>
          </a:xfrm>
          <a:prstGeom prst="rect">
            <a:avLst/>
          </a:prstGeom>
        </p:spPr>
      </p:pic>
      <p:sp>
        <p:nvSpPr>
          <p:cNvPr id="17" name="Rectangle 16">
            <a:extLst>
              <a:ext uri="{FF2B5EF4-FFF2-40B4-BE49-F238E27FC236}">
                <a16:creationId xmlns:a16="http://schemas.microsoft.com/office/drawing/2014/main" id="{0FE3B39B-AB29-460C-B66F-BEEE9C5A2875}"/>
              </a:ext>
            </a:extLst>
          </p:cNvPr>
          <p:cNvSpPr/>
          <p:nvPr/>
        </p:nvSpPr>
        <p:spPr>
          <a:xfrm>
            <a:off x="6780180" y="5066543"/>
            <a:ext cx="4959876" cy="338554"/>
          </a:xfrm>
          <a:prstGeom prst="rect">
            <a:avLst/>
          </a:prstGeom>
        </p:spPr>
        <p:txBody>
          <a:bodyPr wrap="square" lIns="0">
            <a:spAutoFit/>
          </a:bodyPr>
          <a:lstStyle/>
          <a:p>
            <a:r>
              <a:rPr lang="fr-FR" sz="1600" b="1" dirty="0">
                <a:solidFill>
                  <a:srgbClr val="25336E"/>
                </a:solidFill>
                <a:latin typeface="Roboto" pitchFamily="2" charset="0"/>
                <a:ea typeface="Roboto" pitchFamily="2" charset="0"/>
              </a:rPr>
              <a:t>Avantages commerciaux </a:t>
            </a:r>
            <a:r>
              <a:rPr lang="fr-FR" sz="1600" dirty="0">
                <a:solidFill>
                  <a:srgbClr val="25336E"/>
                </a:solidFill>
                <a:latin typeface="Roboto" pitchFamily="2" charset="0"/>
                <a:ea typeface="Roboto" pitchFamily="2" charset="0"/>
              </a:rPr>
              <a:t>: </a:t>
            </a:r>
          </a:p>
        </p:txBody>
      </p:sp>
      <p:pic>
        <p:nvPicPr>
          <p:cNvPr id="18" name="Image 17">
            <a:extLst>
              <a:ext uri="{FF2B5EF4-FFF2-40B4-BE49-F238E27FC236}">
                <a16:creationId xmlns:a16="http://schemas.microsoft.com/office/drawing/2014/main" id="{023C0E60-3F0F-4C90-B7C9-F56CE949EC62}"/>
              </a:ext>
            </a:extLst>
          </p:cNvPr>
          <p:cNvPicPr>
            <a:picLocks noChangeAspect="1"/>
          </p:cNvPicPr>
          <p:nvPr/>
        </p:nvPicPr>
        <p:blipFill>
          <a:blip r:embed="rId3"/>
          <a:stretch>
            <a:fillRect/>
          </a:stretch>
        </p:blipFill>
        <p:spPr>
          <a:xfrm>
            <a:off x="7736891" y="5455221"/>
            <a:ext cx="1253595" cy="385346"/>
          </a:xfrm>
          <a:prstGeom prst="rect">
            <a:avLst/>
          </a:prstGeom>
        </p:spPr>
      </p:pic>
      <p:pic>
        <p:nvPicPr>
          <p:cNvPr id="19" name="Image 18">
            <a:extLst>
              <a:ext uri="{FF2B5EF4-FFF2-40B4-BE49-F238E27FC236}">
                <a16:creationId xmlns:a16="http://schemas.microsoft.com/office/drawing/2014/main" id="{BDFC9616-0B6B-4E4E-A047-22390107F3BD}"/>
              </a:ext>
            </a:extLst>
          </p:cNvPr>
          <p:cNvPicPr>
            <a:picLocks noChangeAspect="1"/>
          </p:cNvPicPr>
          <p:nvPr/>
        </p:nvPicPr>
        <p:blipFill>
          <a:blip r:embed="rId4"/>
          <a:stretch>
            <a:fillRect/>
          </a:stretch>
        </p:blipFill>
        <p:spPr>
          <a:xfrm>
            <a:off x="9282853" y="5317289"/>
            <a:ext cx="1258619" cy="587142"/>
          </a:xfrm>
          <a:prstGeom prst="rect">
            <a:avLst/>
          </a:prstGeom>
        </p:spPr>
      </p:pic>
      <p:sp>
        <p:nvSpPr>
          <p:cNvPr id="20" name="object 9">
            <a:extLst>
              <a:ext uri="{FF2B5EF4-FFF2-40B4-BE49-F238E27FC236}">
                <a16:creationId xmlns:a16="http://schemas.microsoft.com/office/drawing/2014/main" id="{2649B771-B608-4670-946B-393740CE44C0}"/>
              </a:ext>
            </a:extLst>
          </p:cNvPr>
          <p:cNvSpPr txBox="1"/>
          <p:nvPr/>
        </p:nvSpPr>
        <p:spPr>
          <a:xfrm>
            <a:off x="6753859" y="6050877"/>
            <a:ext cx="4855045" cy="755976"/>
          </a:xfrm>
          <a:prstGeom prst="rect">
            <a:avLst/>
          </a:prstGeom>
        </p:spPr>
        <p:txBody>
          <a:bodyPr vert="horz" wrap="square" lIns="0" tIns="12065" rIns="0" bIns="0" rtlCol="0">
            <a:spAutoFit/>
          </a:bodyPr>
          <a:lstStyle/>
          <a:p>
            <a:pPr marL="12700" marR="0" lvl="0" indent="0" algn="just" defTabSz="914400" rtl="0" eaLnBrk="1" fontAlgn="auto" latinLnBrk="0" hangingPunct="1">
              <a:lnSpc>
                <a:spcPts val="800"/>
              </a:lnSpc>
              <a:spcBef>
                <a:spcPts val="95"/>
              </a:spcBef>
              <a:spcAft>
                <a:spcPts val="0"/>
              </a:spcAft>
              <a:buClrTx/>
              <a:buSzTx/>
              <a:buFontTx/>
              <a:buNone/>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Photo </a:t>
            </a:r>
            <a:r>
              <a:rPr kumimoji="0" sz="700" b="0" i="0" u="none" strike="noStrike" kern="1200" cap="none" spc="-10" normalizeH="0" baseline="0" noProof="0" dirty="0">
                <a:ln>
                  <a:noFill/>
                </a:ln>
                <a:solidFill>
                  <a:srgbClr val="8E8D8D"/>
                </a:solidFill>
                <a:effectLst/>
                <a:uLnTx/>
                <a:uFillTx/>
                <a:latin typeface="Calibri"/>
                <a:ea typeface="+mn-ea"/>
                <a:cs typeface="Calibri"/>
              </a:rPr>
              <a:t>non</a:t>
            </a:r>
            <a:r>
              <a:rPr kumimoji="0" sz="700" b="0" i="0" u="none" strike="noStrike" kern="1200" cap="none" spc="30" normalizeH="0" baseline="0" noProof="0" dirty="0">
                <a:ln>
                  <a:noFill/>
                </a:ln>
                <a:solidFill>
                  <a:srgbClr val="8E8D8D"/>
                </a:solidFill>
                <a:effectLst/>
                <a:uLnTx/>
                <a:uFillTx/>
                <a:latin typeface="Calibri"/>
                <a:ea typeface="+mn-ea"/>
                <a:cs typeface="Calibri"/>
              </a:rPr>
              <a:t> </a:t>
            </a:r>
            <a:r>
              <a:rPr kumimoji="0" sz="700" b="0" i="0" u="none" strike="noStrike" kern="1200" cap="none" spc="-5" normalizeH="0" baseline="0" noProof="0" dirty="0">
                <a:ln>
                  <a:noFill/>
                </a:ln>
                <a:solidFill>
                  <a:srgbClr val="8E8D8D"/>
                </a:solidFill>
                <a:effectLst/>
                <a:uLnTx/>
                <a:uFillTx/>
                <a:latin typeface="Calibri"/>
                <a:ea typeface="+mn-ea"/>
                <a:cs typeface="Calibri"/>
              </a:rPr>
              <a:t>contractuelle</a:t>
            </a:r>
            <a:endParaRPr kumimoji="0" sz="700" b="0" i="0" u="none" strike="noStrike" kern="1200" cap="none" spc="0" normalizeH="0" baseline="0" noProof="0" dirty="0">
              <a:ln>
                <a:noFill/>
              </a:ln>
              <a:solidFill>
                <a:prstClr val="black"/>
              </a:solidFill>
              <a:effectLst/>
              <a:uLnTx/>
              <a:uFillTx/>
              <a:latin typeface="Calibri"/>
              <a:ea typeface="+mn-ea"/>
              <a:cs typeface="Calibri"/>
            </a:endParaRPr>
          </a:p>
          <a:p>
            <a:pPr marL="131445" marR="0" lvl="0" indent="-119380" algn="just" defTabSz="914400" rtl="0" eaLnBrk="1" fontAlgn="auto" latinLnBrk="0" hangingPunct="1">
              <a:lnSpc>
                <a:spcPts val="755"/>
              </a:lnSpc>
              <a:spcBef>
                <a:spcPts val="0"/>
              </a:spcBef>
              <a:spcAft>
                <a:spcPts val="0"/>
              </a:spcAft>
              <a:buClrTx/>
              <a:buSzTx/>
              <a:buFontTx/>
              <a:buAutoNum type="arabicParenBoth"/>
              <a:tabLst>
                <a:tab pos="132080" algn="l"/>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Hors frais </a:t>
            </a:r>
            <a:r>
              <a:rPr kumimoji="0" sz="700" b="0" i="0" u="none" strike="noStrike" kern="1200" cap="none" spc="-10" normalizeH="0" baseline="0" noProof="0" dirty="0">
                <a:ln>
                  <a:noFill/>
                </a:ln>
                <a:solidFill>
                  <a:srgbClr val="8E8D8D"/>
                </a:solidFill>
                <a:effectLst/>
                <a:uLnTx/>
                <a:uFillTx/>
                <a:latin typeface="Calibri"/>
                <a:ea typeface="+mn-ea"/>
                <a:cs typeface="Calibri"/>
              </a:rPr>
              <a:t>de notaire </a:t>
            </a:r>
            <a:r>
              <a:rPr kumimoji="0" sz="700" b="0" i="0" u="none" strike="noStrike" kern="1200" cap="none" spc="-5" normalizeH="0" baseline="0" noProof="0" dirty="0">
                <a:ln>
                  <a:noFill/>
                </a:ln>
                <a:solidFill>
                  <a:srgbClr val="8E8D8D"/>
                </a:solidFill>
                <a:effectLst/>
                <a:uLnTx/>
                <a:uFillTx/>
                <a:latin typeface="Calibri"/>
                <a:ea typeface="+mn-ea"/>
                <a:cs typeface="Calibri"/>
              </a:rPr>
              <a:t>et frais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20" normalizeH="0" baseline="0" noProof="0" dirty="0">
                <a:ln>
                  <a:noFill/>
                </a:ln>
                <a:solidFill>
                  <a:srgbClr val="8E8D8D"/>
                </a:solidFill>
                <a:effectLst/>
                <a:uLnTx/>
                <a:uFillTx/>
                <a:latin typeface="Calibri"/>
                <a:ea typeface="+mn-ea"/>
                <a:cs typeface="Calibri"/>
              </a:rPr>
              <a:t> </a:t>
            </a:r>
            <a:r>
              <a:rPr kumimoji="0" sz="700" b="0" i="0" u="none" strike="noStrike" kern="1200" cap="none" spc="-10" normalizeH="0" baseline="0" noProof="0" dirty="0">
                <a:ln>
                  <a:noFill/>
                </a:ln>
                <a:solidFill>
                  <a:srgbClr val="8E8D8D"/>
                </a:solidFill>
                <a:effectLst/>
                <a:uLnTx/>
                <a:uFillTx/>
                <a:latin typeface="Calibri"/>
                <a:ea typeface="+mn-ea"/>
                <a:cs typeface="Calibri"/>
              </a:rPr>
              <a:t>prêt</a:t>
            </a:r>
            <a:endParaRPr kumimoji="0" sz="7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ts val="760"/>
              </a:lnSpc>
              <a:spcBef>
                <a:spcPts val="50"/>
              </a:spcBef>
              <a:spcAft>
                <a:spcPts val="0"/>
              </a:spcAft>
              <a:buClrTx/>
              <a:buSzTx/>
              <a:buFontTx/>
              <a:buAutoNum type="arabicParenBoth"/>
              <a:tabLst>
                <a:tab pos="154940" algn="l"/>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Rendement incluant le mobilier (rendement moyen arrondi </a:t>
            </a:r>
            <a:r>
              <a:rPr kumimoji="0" sz="700" b="0" i="0" u="none" strike="noStrike" kern="1200" cap="none" spc="0" normalizeH="0" baseline="0" noProof="0" dirty="0">
                <a:ln>
                  <a:noFill/>
                </a:ln>
                <a:solidFill>
                  <a:srgbClr val="8E8D8D"/>
                </a:solidFill>
                <a:effectLst/>
                <a:uLnTx/>
                <a:uFillTx/>
                <a:latin typeface="Calibri"/>
                <a:ea typeface="+mn-ea"/>
                <a:cs typeface="Calibri"/>
              </a:rPr>
              <a:t>au </a:t>
            </a:r>
            <a:r>
              <a:rPr kumimoji="0" sz="700" b="0" i="0" u="none" strike="noStrike" kern="1200" cap="none" spc="-5" normalizeH="0" baseline="0" noProof="0" dirty="0">
                <a:ln>
                  <a:noFill/>
                </a:ln>
                <a:solidFill>
                  <a:srgbClr val="8E8D8D"/>
                </a:solidFill>
                <a:effectLst/>
                <a:uLnTx/>
                <a:uFillTx/>
                <a:latin typeface="Calibri"/>
                <a:ea typeface="+mn-ea"/>
                <a:cs typeface="Calibri"/>
              </a:rPr>
              <a:t>dixième le plus  proche) . En cas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5" normalizeH="0" baseline="0" noProof="0" dirty="0">
                <a:ln>
                  <a:noFill/>
                </a:ln>
                <a:solidFill>
                  <a:srgbClr val="8E8D8D"/>
                </a:solidFill>
                <a:effectLst/>
                <a:uLnTx/>
                <a:uFillTx/>
                <a:latin typeface="Calibri"/>
                <a:ea typeface="+mn-ea"/>
                <a:cs typeface="Calibri"/>
              </a:rPr>
              <a:t>défaillance </a:t>
            </a:r>
            <a:r>
              <a:rPr kumimoji="0" sz="700" b="0" i="0" u="none" strike="noStrike" kern="1200" cap="none" spc="-10" normalizeH="0" baseline="0" noProof="0" dirty="0">
                <a:ln>
                  <a:noFill/>
                </a:ln>
                <a:solidFill>
                  <a:srgbClr val="8E8D8D"/>
                </a:solidFill>
                <a:effectLst/>
                <a:uLnTx/>
                <a:uFillTx/>
                <a:latin typeface="Calibri"/>
                <a:ea typeface="+mn-ea"/>
                <a:cs typeface="Calibri"/>
              </a:rPr>
              <a:t>du </a:t>
            </a:r>
            <a:r>
              <a:rPr kumimoji="0" sz="700" b="0" i="0" u="none" strike="noStrike" kern="1200" cap="none" spc="-5" normalizeH="0" baseline="0" noProof="0" dirty="0">
                <a:ln>
                  <a:noFill/>
                </a:ln>
                <a:solidFill>
                  <a:srgbClr val="8E8D8D"/>
                </a:solidFill>
                <a:effectLst/>
                <a:uLnTx/>
                <a:uFillTx/>
                <a:latin typeface="Calibri"/>
                <a:ea typeface="+mn-ea"/>
                <a:cs typeface="Calibri"/>
              </a:rPr>
              <a:t>gestionnaire </a:t>
            </a:r>
            <a:r>
              <a:rPr kumimoji="0" sz="700" b="0" i="0" u="none" strike="noStrike" kern="1200" cap="none" spc="0" normalizeH="0" baseline="0" noProof="0" dirty="0">
                <a:ln>
                  <a:noFill/>
                </a:ln>
                <a:solidFill>
                  <a:srgbClr val="8E8D8D"/>
                </a:solidFill>
                <a:effectLst/>
                <a:uLnTx/>
                <a:uFillTx/>
                <a:latin typeface="Calibri"/>
                <a:ea typeface="+mn-ea"/>
                <a:cs typeface="Calibri"/>
              </a:rPr>
              <a:t>et/ou </a:t>
            </a:r>
            <a:r>
              <a:rPr kumimoji="0" sz="700" b="0" i="0" u="none" strike="noStrike" kern="1200" cap="none" spc="-5" normalizeH="0" baseline="0" noProof="0" dirty="0">
                <a:ln>
                  <a:noFill/>
                </a:ln>
                <a:solidFill>
                  <a:srgbClr val="8E8D8D"/>
                </a:solidFill>
                <a:effectLst/>
                <a:uLnTx/>
                <a:uFillTx/>
                <a:latin typeface="Calibri"/>
                <a:ea typeface="+mn-ea"/>
                <a:cs typeface="Calibri"/>
              </a:rPr>
              <a:t>d'aléas </a:t>
            </a:r>
            <a:r>
              <a:rPr kumimoji="0" sz="700" b="0" i="0" u="none" strike="noStrike" kern="1200" cap="none" spc="-10" normalizeH="0" baseline="0" noProof="0" dirty="0">
                <a:ln>
                  <a:noFill/>
                </a:ln>
                <a:solidFill>
                  <a:srgbClr val="8E8D8D"/>
                </a:solidFill>
                <a:effectLst/>
                <a:uLnTx/>
                <a:uFillTx/>
                <a:latin typeface="Calibri"/>
                <a:ea typeface="+mn-ea"/>
                <a:cs typeface="Calibri"/>
              </a:rPr>
              <a:t>du </a:t>
            </a:r>
            <a:r>
              <a:rPr kumimoji="0" sz="700" b="0" i="0" u="none" strike="noStrike" kern="1200" cap="none" spc="-5" normalizeH="0" baseline="0" noProof="0" dirty="0">
                <a:ln>
                  <a:noFill/>
                </a:ln>
                <a:solidFill>
                  <a:srgbClr val="8E8D8D"/>
                </a:solidFill>
                <a:effectLst/>
                <a:uLnTx/>
                <a:uFillTx/>
                <a:latin typeface="Calibri"/>
                <a:ea typeface="+mn-ea"/>
                <a:cs typeface="Calibri"/>
              </a:rPr>
              <a:t>marché, </a:t>
            </a:r>
            <a:r>
              <a:rPr kumimoji="0" sz="700" b="0" i="0" u="none" strike="noStrike" kern="1200" cap="none" spc="0" normalizeH="0" baseline="0" noProof="0" dirty="0">
                <a:ln>
                  <a:noFill/>
                </a:ln>
                <a:solidFill>
                  <a:srgbClr val="8E8D8D"/>
                </a:solidFill>
                <a:effectLst/>
                <a:uLnTx/>
                <a:uFillTx/>
                <a:latin typeface="Calibri"/>
                <a:ea typeface="+mn-ea"/>
                <a:cs typeface="Calibri"/>
              </a:rPr>
              <a:t>il existe </a:t>
            </a:r>
            <a:r>
              <a:rPr kumimoji="0" sz="700" b="0" i="0" u="none" strike="noStrike" kern="1200" cap="none" spc="-15" normalizeH="0" baseline="0" noProof="0" dirty="0">
                <a:ln>
                  <a:noFill/>
                </a:ln>
                <a:solidFill>
                  <a:srgbClr val="8E8D8D"/>
                </a:solidFill>
                <a:effectLst/>
                <a:uLnTx/>
                <a:uFillTx/>
                <a:latin typeface="Calibri"/>
                <a:ea typeface="+mn-ea"/>
                <a:cs typeface="Calibri"/>
              </a:rPr>
              <a:t>un  </a:t>
            </a:r>
            <a:r>
              <a:rPr kumimoji="0" sz="700" b="0" i="0" u="none" strike="noStrike" kern="1200" cap="none" spc="-5" normalizeH="0" baseline="0" noProof="0" dirty="0">
                <a:ln>
                  <a:noFill/>
                </a:ln>
                <a:solidFill>
                  <a:srgbClr val="8E8D8D"/>
                </a:solidFill>
                <a:effectLst/>
                <a:uLnTx/>
                <a:uFillTx/>
                <a:latin typeface="Calibri"/>
                <a:ea typeface="+mn-ea"/>
                <a:cs typeface="Calibri"/>
              </a:rPr>
              <a:t>risque d'impayé </a:t>
            </a:r>
            <a:r>
              <a:rPr kumimoji="0" sz="700" b="0" i="0" u="none" strike="noStrike" kern="1200" cap="none" spc="0" normalizeH="0" baseline="0" noProof="0" dirty="0">
                <a:ln>
                  <a:noFill/>
                </a:ln>
                <a:solidFill>
                  <a:srgbClr val="8E8D8D"/>
                </a:solidFill>
                <a:effectLst/>
                <a:uLnTx/>
                <a:uFillTx/>
                <a:latin typeface="Calibri"/>
                <a:ea typeface="+mn-ea"/>
                <a:cs typeface="Calibri"/>
              </a:rPr>
              <a:t>et, </a:t>
            </a:r>
            <a:r>
              <a:rPr kumimoji="0" sz="700" b="0" i="0" u="none" strike="noStrike" kern="1200" cap="none" spc="-5" normalizeH="0" baseline="0" noProof="0" dirty="0">
                <a:ln>
                  <a:noFill/>
                </a:ln>
                <a:solidFill>
                  <a:srgbClr val="8E8D8D"/>
                </a:solidFill>
                <a:effectLst/>
                <a:uLnTx/>
                <a:uFillTx/>
                <a:latin typeface="Calibri"/>
                <a:ea typeface="+mn-ea"/>
                <a:cs typeface="Calibri"/>
              </a:rPr>
              <a:t>le cas échéant, d'ouverture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5" normalizeH="0" baseline="0" noProof="0" dirty="0">
                <a:ln>
                  <a:noFill/>
                </a:ln>
                <a:solidFill>
                  <a:srgbClr val="8E8D8D"/>
                </a:solidFill>
                <a:effectLst/>
                <a:uLnTx/>
                <a:uFillTx/>
                <a:latin typeface="Calibri"/>
                <a:ea typeface="+mn-ea"/>
                <a:cs typeface="Calibri"/>
              </a:rPr>
              <a:t>procédure </a:t>
            </a:r>
            <a:r>
              <a:rPr kumimoji="0" sz="700" b="0" i="0" u="none" strike="noStrike" kern="1200" cap="none" spc="0" normalizeH="0" baseline="0" noProof="0" dirty="0">
                <a:ln>
                  <a:noFill/>
                </a:ln>
                <a:solidFill>
                  <a:srgbClr val="8E8D8D"/>
                </a:solidFill>
                <a:effectLst/>
                <a:uLnTx/>
                <a:uFillTx/>
                <a:latin typeface="Calibri"/>
                <a:ea typeface="+mn-ea"/>
                <a:cs typeface="Calibri"/>
              </a:rPr>
              <a:t>collective </a:t>
            </a:r>
            <a:r>
              <a:rPr kumimoji="0" sz="700" b="0" i="0" u="none" strike="noStrike" kern="1200" cap="none" spc="-5" normalizeH="0" baseline="0" noProof="0" dirty="0">
                <a:ln>
                  <a:noFill/>
                </a:ln>
                <a:solidFill>
                  <a:srgbClr val="8E8D8D"/>
                </a:solidFill>
                <a:effectLst/>
                <a:uLnTx/>
                <a:uFillTx/>
                <a:latin typeface="Calibri"/>
                <a:ea typeface="+mn-ea"/>
                <a:cs typeface="Calibri"/>
              </a:rPr>
              <a:t>susceptible  d'affecter la </a:t>
            </a:r>
            <a:r>
              <a:rPr sz="700" spc="-5" dirty="0">
                <a:solidFill>
                  <a:srgbClr val="8E8D8D"/>
                </a:solidFill>
                <a:latin typeface="Calibri"/>
                <a:cs typeface="Calibri"/>
              </a:rPr>
              <a:t>rentabilité de </a:t>
            </a:r>
            <a:r>
              <a:rPr sz="700" spc="-5" dirty="0" err="1">
                <a:solidFill>
                  <a:srgbClr val="8E8D8D"/>
                </a:solidFill>
                <a:latin typeface="Calibri"/>
                <a:cs typeface="Calibri"/>
              </a:rPr>
              <a:t>l'investissement</a:t>
            </a:r>
            <a:r>
              <a:rPr sz="700" spc="-5" dirty="0">
                <a:solidFill>
                  <a:srgbClr val="8E8D8D"/>
                </a:solidFill>
                <a:latin typeface="Calibri"/>
                <a:cs typeface="Calibri"/>
              </a:rPr>
              <a:t>.</a:t>
            </a:r>
            <a:endParaRPr lang="fr-FR" sz="700" spc="-5" dirty="0">
              <a:solidFill>
                <a:srgbClr val="8E8D8D"/>
              </a:solidFill>
              <a:latin typeface="Calibri"/>
              <a:cs typeface="Calibri"/>
            </a:endParaRPr>
          </a:p>
          <a:p>
            <a:pPr marL="12700" marR="5080" lvl="0" indent="0" algn="just" defTabSz="914400" rtl="0" eaLnBrk="1" fontAlgn="auto" latinLnBrk="0" hangingPunct="1">
              <a:lnSpc>
                <a:spcPts val="760"/>
              </a:lnSpc>
              <a:spcBef>
                <a:spcPts val="50"/>
              </a:spcBef>
              <a:spcAft>
                <a:spcPts val="0"/>
              </a:spcAft>
              <a:buClrTx/>
              <a:buSzTx/>
              <a:tabLst>
                <a:tab pos="154940" algn="l"/>
              </a:tabLst>
              <a:defRPr/>
            </a:pPr>
            <a:r>
              <a:rPr lang="fr-FR" sz="700" spc="-5" dirty="0">
                <a:solidFill>
                  <a:srgbClr val="8E8D8D"/>
                </a:solidFill>
                <a:latin typeface="Calibri"/>
                <a:cs typeface="Calibri"/>
              </a:rPr>
              <a:t>(3) Voir modalités dans le bail commercial. En cas de défaillance du gestionnaire et/ou d'aléas du marché, il existe un risque d'impayé et, le cas échéant, d'ouverture de procédure collective susceptible d'affecter la rentabilité de l'investissement.</a:t>
            </a:r>
            <a:endParaRPr sz="700" spc="-5" dirty="0">
              <a:solidFill>
                <a:srgbClr val="8E8D8D"/>
              </a:solidFill>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49408" y="3711702"/>
            <a:ext cx="284480" cy="45212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5" normalizeH="0" baseline="0" noProof="0" dirty="0">
                <a:ln>
                  <a:noFill/>
                </a:ln>
                <a:solidFill>
                  <a:srgbClr val="FFFFFF"/>
                </a:solidFill>
                <a:effectLst/>
                <a:uLnTx/>
                <a:uFillTx/>
                <a:latin typeface="Calibri"/>
                <a:ea typeface="+mn-ea"/>
                <a:cs typeface="Calibri"/>
              </a:rPr>
              <a:t>%</a:t>
            </a:r>
            <a:endParaRPr kumimoji="0" sz="2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p:nvPr/>
        </p:nvSpPr>
        <p:spPr>
          <a:xfrm>
            <a:off x="8278368" y="3651503"/>
            <a:ext cx="596265" cy="596265"/>
          </a:xfrm>
          <a:custGeom>
            <a:avLst/>
            <a:gdLst/>
            <a:ahLst/>
            <a:cxnLst/>
            <a:rect l="l" t="t" r="r" b="b"/>
            <a:pathLst>
              <a:path w="596265" h="596264">
                <a:moveTo>
                  <a:pt x="297941" y="0"/>
                </a:moveTo>
                <a:lnTo>
                  <a:pt x="249603" y="3898"/>
                </a:lnTo>
                <a:lnTo>
                  <a:pt x="203752" y="15185"/>
                </a:lnTo>
                <a:lnTo>
                  <a:pt x="161001" y="33247"/>
                </a:lnTo>
                <a:lnTo>
                  <a:pt x="121962" y="57473"/>
                </a:lnTo>
                <a:lnTo>
                  <a:pt x="87249" y="87249"/>
                </a:lnTo>
                <a:lnTo>
                  <a:pt x="57473" y="121962"/>
                </a:lnTo>
                <a:lnTo>
                  <a:pt x="33247" y="161001"/>
                </a:lnTo>
                <a:lnTo>
                  <a:pt x="15185" y="203752"/>
                </a:lnTo>
                <a:lnTo>
                  <a:pt x="3898" y="249603"/>
                </a:lnTo>
                <a:lnTo>
                  <a:pt x="0" y="297942"/>
                </a:lnTo>
                <a:lnTo>
                  <a:pt x="3898" y="346280"/>
                </a:lnTo>
                <a:lnTo>
                  <a:pt x="15185" y="392131"/>
                </a:lnTo>
                <a:lnTo>
                  <a:pt x="33247" y="434882"/>
                </a:lnTo>
                <a:lnTo>
                  <a:pt x="57473" y="473921"/>
                </a:lnTo>
                <a:lnTo>
                  <a:pt x="87249" y="508635"/>
                </a:lnTo>
                <a:lnTo>
                  <a:pt x="121962" y="538410"/>
                </a:lnTo>
                <a:lnTo>
                  <a:pt x="161001" y="562636"/>
                </a:lnTo>
                <a:lnTo>
                  <a:pt x="203752" y="580698"/>
                </a:lnTo>
                <a:lnTo>
                  <a:pt x="249603" y="591985"/>
                </a:lnTo>
                <a:lnTo>
                  <a:pt x="297941" y="595884"/>
                </a:lnTo>
                <a:lnTo>
                  <a:pt x="346280" y="591985"/>
                </a:lnTo>
                <a:lnTo>
                  <a:pt x="392131" y="580698"/>
                </a:lnTo>
                <a:lnTo>
                  <a:pt x="434882" y="562636"/>
                </a:lnTo>
                <a:lnTo>
                  <a:pt x="473921" y="538410"/>
                </a:lnTo>
                <a:lnTo>
                  <a:pt x="508634" y="508635"/>
                </a:lnTo>
                <a:lnTo>
                  <a:pt x="538410" y="473921"/>
                </a:lnTo>
                <a:lnTo>
                  <a:pt x="562636" y="434882"/>
                </a:lnTo>
                <a:lnTo>
                  <a:pt x="580698" y="392131"/>
                </a:lnTo>
                <a:lnTo>
                  <a:pt x="591985" y="346280"/>
                </a:lnTo>
                <a:lnTo>
                  <a:pt x="595883" y="297942"/>
                </a:lnTo>
                <a:lnTo>
                  <a:pt x="591985" y="249603"/>
                </a:lnTo>
                <a:lnTo>
                  <a:pt x="580698" y="203752"/>
                </a:lnTo>
                <a:lnTo>
                  <a:pt x="562636" y="161001"/>
                </a:lnTo>
                <a:lnTo>
                  <a:pt x="538410" y="121962"/>
                </a:lnTo>
                <a:lnTo>
                  <a:pt x="508634" y="87249"/>
                </a:lnTo>
                <a:lnTo>
                  <a:pt x="473921" y="57473"/>
                </a:lnTo>
                <a:lnTo>
                  <a:pt x="434882" y="33247"/>
                </a:lnTo>
                <a:lnTo>
                  <a:pt x="392131" y="15185"/>
                </a:lnTo>
                <a:lnTo>
                  <a:pt x="346280" y="3898"/>
                </a:lnTo>
                <a:lnTo>
                  <a:pt x="297941"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448547" y="3705225"/>
            <a:ext cx="237490" cy="4826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000" b="0" i="0" u="none" strike="noStrike" kern="1200" cap="none" spc="0" normalizeH="0" baseline="0" noProof="0" dirty="0">
                <a:ln>
                  <a:noFill/>
                </a:ln>
                <a:solidFill>
                  <a:srgbClr val="FFFFFF"/>
                </a:solidFill>
                <a:effectLst/>
                <a:uLnTx/>
                <a:uFillTx/>
                <a:latin typeface="Arial"/>
                <a:ea typeface="+mn-ea"/>
                <a:cs typeface="Arial"/>
              </a:rPr>
              <a:t>€</a:t>
            </a:r>
            <a:endParaRPr kumimoji="0" sz="30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0" y="0"/>
            <a:ext cx="12192000" cy="370840"/>
          </a:xfrm>
          <a:custGeom>
            <a:avLst/>
            <a:gdLst/>
            <a:ahLst/>
            <a:cxnLst/>
            <a:rect l="l" t="t" r="r" b="b"/>
            <a:pathLst>
              <a:path w="12192000" h="370840">
                <a:moveTo>
                  <a:pt x="0" y="370332"/>
                </a:moveTo>
                <a:lnTo>
                  <a:pt x="12192000" y="370332"/>
                </a:lnTo>
                <a:lnTo>
                  <a:pt x="12192000" y="0"/>
                </a:lnTo>
                <a:lnTo>
                  <a:pt x="0" y="0"/>
                </a:lnTo>
                <a:lnTo>
                  <a:pt x="0" y="370332"/>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55472" y="90042"/>
            <a:ext cx="10058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rgbClr val="FFFFFF"/>
                </a:solidFill>
                <a:effectLst/>
                <a:uLnTx/>
                <a:uFillTx/>
                <a:latin typeface="Roboto"/>
                <a:ea typeface="+mn-ea"/>
                <a:cs typeface="Roboto"/>
              </a:rPr>
              <a:t>R </a:t>
            </a:r>
            <a:r>
              <a:rPr kumimoji="0" sz="1000" b="0" i="0" u="none" strike="noStrike" kern="1200" cap="none" spc="30" normalizeH="0" baseline="0" noProof="0" dirty="0">
                <a:ln>
                  <a:noFill/>
                </a:ln>
                <a:solidFill>
                  <a:srgbClr val="FFFFFF"/>
                </a:solidFill>
                <a:effectLst/>
                <a:uLnTx/>
                <a:uFillTx/>
                <a:latin typeface="Roboto"/>
                <a:ea typeface="+mn-ea"/>
                <a:cs typeface="Roboto"/>
              </a:rPr>
              <a:t>É </a:t>
            </a:r>
            <a:r>
              <a:rPr kumimoji="0" sz="1000" b="0" i="0" u="none" strike="noStrike" kern="1200" cap="none" spc="5" normalizeH="0" baseline="0" noProof="0" dirty="0">
                <a:ln>
                  <a:noFill/>
                </a:ln>
                <a:solidFill>
                  <a:srgbClr val="FFFFFF"/>
                </a:solidFill>
                <a:effectLst/>
                <a:uLnTx/>
                <a:uFillTx/>
                <a:latin typeface="Roboto"/>
                <a:ea typeface="+mn-ea"/>
                <a:cs typeface="Roboto"/>
              </a:rPr>
              <a:t>S </a:t>
            </a:r>
            <a:r>
              <a:rPr kumimoji="0" sz="1000" b="0" i="0" u="none" strike="noStrike" kern="1200" cap="none" spc="-5" normalizeH="0" baseline="0" noProof="0" dirty="0">
                <a:ln>
                  <a:noFill/>
                </a:ln>
                <a:solidFill>
                  <a:srgbClr val="FFFFFF"/>
                </a:solidFill>
                <a:effectLst/>
                <a:uLnTx/>
                <a:uFillTx/>
                <a:latin typeface="Roboto"/>
                <a:ea typeface="+mn-ea"/>
                <a:cs typeface="Roboto"/>
              </a:rPr>
              <a:t>I </a:t>
            </a:r>
            <a:r>
              <a:rPr kumimoji="0" sz="1000" b="0" i="0" u="none" strike="noStrike" kern="1200" cap="none" spc="-25" normalizeH="0" baseline="0" noProof="0" dirty="0">
                <a:ln>
                  <a:noFill/>
                </a:ln>
                <a:solidFill>
                  <a:srgbClr val="FFFFFF"/>
                </a:solidFill>
                <a:effectLst/>
                <a:uLnTx/>
                <a:uFillTx/>
                <a:latin typeface="Roboto"/>
                <a:ea typeface="+mn-ea"/>
                <a:cs typeface="Roboto"/>
              </a:rPr>
              <a:t>D </a:t>
            </a:r>
            <a:r>
              <a:rPr kumimoji="0" sz="1000" b="0" i="0" u="none" strike="noStrike" kern="1200" cap="none" spc="30" normalizeH="0" baseline="0" noProof="0" dirty="0">
                <a:ln>
                  <a:noFill/>
                </a:ln>
                <a:solidFill>
                  <a:srgbClr val="FFFFFF"/>
                </a:solidFill>
                <a:effectLst/>
                <a:uLnTx/>
                <a:uFillTx/>
                <a:latin typeface="Roboto"/>
                <a:ea typeface="+mn-ea"/>
                <a:cs typeface="Roboto"/>
              </a:rPr>
              <a:t>E </a:t>
            </a:r>
            <a:r>
              <a:rPr kumimoji="0" sz="1000" b="0" i="0" u="none" strike="noStrike" kern="1200" cap="none" spc="5" normalizeH="0" baseline="0" noProof="0" dirty="0">
                <a:ln>
                  <a:noFill/>
                </a:ln>
                <a:solidFill>
                  <a:srgbClr val="FFFFFF"/>
                </a:solidFill>
                <a:effectLst/>
                <a:uLnTx/>
                <a:uFillTx/>
                <a:latin typeface="Roboto"/>
                <a:ea typeface="+mn-ea"/>
                <a:cs typeface="Roboto"/>
              </a:rPr>
              <a:t>N </a:t>
            </a:r>
            <a:r>
              <a:rPr kumimoji="0" sz="1000" b="0" i="0" u="none" strike="noStrike" kern="1200" cap="none" spc="-5" normalizeH="0" baseline="0" noProof="0" dirty="0">
                <a:ln>
                  <a:noFill/>
                </a:ln>
                <a:solidFill>
                  <a:srgbClr val="FFFFFF"/>
                </a:solidFill>
                <a:effectLst/>
                <a:uLnTx/>
                <a:uFillTx/>
                <a:latin typeface="Roboto"/>
                <a:ea typeface="+mn-ea"/>
                <a:cs typeface="Roboto"/>
              </a:rPr>
              <a:t>C</a:t>
            </a:r>
            <a:r>
              <a:rPr kumimoji="0" sz="1000" b="0" i="0" u="none" strike="noStrike" kern="1200" cap="none" spc="20" normalizeH="0" baseline="0" noProof="0" dirty="0">
                <a:ln>
                  <a:noFill/>
                </a:ln>
                <a:solidFill>
                  <a:srgbClr val="FFFFFF"/>
                </a:solidFill>
                <a:effectLst/>
                <a:uLnTx/>
                <a:uFillTx/>
                <a:latin typeface="Roboto"/>
                <a:ea typeface="+mn-ea"/>
                <a:cs typeface="Roboto"/>
              </a:rPr>
              <a:t> </a:t>
            </a:r>
            <a:r>
              <a:rPr kumimoji="0" sz="1000" b="0" i="0" u="none" strike="noStrike" kern="1200" cap="none" spc="30" normalizeH="0" baseline="0" noProof="0" dirty="0">
                <a:ln>
                  <a:noFill/>
                </a:ln>
                <a:solidFill>
                  <a:srgbClr val="FFFFFF"/>
                </a:solidFill>
                <a:effectLst/>
                <a:uLnTx/>
                <a:uFillTx/>
                <a:latin typeface="Roboto"/>
                <a:ea typeface="+mn-ea"/>
                <a:cs typeface="Roboto"/>
              </a:rPr>
              <a:t>E</a:t>
            </a:r>
            <a:endParaRPr kumimoji="0" sz="1000" b="0" i="0" u="none" strike="noStrike" kern="1200" cap="none" spc="0" normalizeH="0" baseline="0" noProof="0">
              <a:ln>
                <a:noFill/>
              </a:ln>
              <a:solidFill>
                <a:prstClr val="black"/>
              </a:solidFill>
              <a:effectLst/>
              <a:uLnTx/>
              <a:uFillTx/>
              <a:latin typeface="Roboto"/>
              <a:ea typeface="+mn-ea"/>
              <a:cs typeface="Roboto"/>
            </a:endParaRPr>
          </a:p>
        </p:txBody>
      </p:sp>
      <p:sp>
        <p:nvSpPr>
          <p:cNvPr id="7" name="object 7"/>
          <p:cNvSpPr txBox="1"/>
          <p:nvPr/>
        </p:nvSpPr>
        <p:spPr>
          <a:xfrm>
            <a:off x="1548130" y="90042"/>
            <a:ext cx="13227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FFFFFF"/>
                </a:solidFill>
                <a:effectLst/>
                <a:uLnTx/>
                <a:uFillTx/>
                <a:latin typeface="Roboto"/>
                <a:ea typeface="+mn-ea"/>
                <a:cs typeface="Roboto"/>
              </a:rPr>
              <a:t>M </a:t>
            </a:r>
            <a:r>
              <a:rPr kumimoji="0" sz="1000" b="0" i="0" u="none" strike="noStrike" kern="1200" cap="none" spc="30" normalizeH="0" baseline="0" noProof="0" dirty="0">
                <a:ln>
                  <a:noFill/>
                </a:ln>
                <a:solidFill>
                  <a:srgbClr val="FFFFFF"/>
                </a:solidFill>
                <a:effectLst/>
                <a:uLnTx/>
                <a:uFillTx/>
                <a:latin typeface="Roboto"/>
                <a:ea typeface="+mn-ea"/>
                <a:cs typeface="Roboto"/>
              </a:rPr>
              <a:t>É </a:t>
            </a:r>
            <a:r>
              <a:rPr kumimoji="0" sz="1000" b="0" i="0" u="none" strike="noStrike" kern="1200" cap="none" spc="-25" normalizeH="0" baseline="0" noProof="0" dirty="0">
                <a:ln>
                  <a:noFill/>
                </a:ln>
                <a:solidFill>
                  <a:srgbClr val="FFFFFF"/>
                </a:solidFill>
                <a:effectLst/>
                <a:uLnTx/>
                <a:uFillTx/>
                <a:latin typeface="Roboto"/>
                <a:ea typeface="+mn-ea"/>
                <a:cs typeface="Roboto"/>
              </a:rPr>
              <a:t>D </a:t>
            </a:r>
            <a:r>
              <a:rPr kumimoji="0" sz="1000" b="0" i="0" u="none" strike="noStrike" kern="1200" cap="none" spc="-5" normalizeH="0" baseline="0" noProof="0" dirty="0">
                <a:ln>
                  <a:noFill/>
                </a:ln>
                <a:solidFill>
                  <a:srgbClr val="FFFFFF"/>
                </a:solidFill>
                <a:effectLst/>
                <a:uLnTx/>
                <a:uFillTx/>
                <a:latin typeface="Roboto"/>
                <a:ea typeface="+mn-ea"/>
                <a:cs typeface="Roboto"/>
              </a:rPr>
              <a:t>I C </a:t>
            </a:r>
            <a:r>
              <a:rPr kumimoji="0" sz="1000" b="0" i="0" u="none" strike="noStrike" kern="1200" cap="none" spc="10" normalizeH="0" baseline="0" noProof="0" dirty="0">
                <a:ln>
                  <a:noFill/>
                </a:ln>
                <a:solidFill>
                  <a:srgbClr val="FFFFFF"/>
                </a:solidFill>
                <a:effectLst/>
                <a:uLnTx/>
                <a:uFillTx/>
                <a:latin typeface="Roboto"/>
                <a:ea typeface="+mn-ea"/>
                <a:cs typeface="Roboto"/>
              </a:rPr>
              <a:t>A </a:t>
            </a:r>
            <a:r>
              <a:rPr kumimoji="0" sz="1000" b="0" i="0" u="none" strike="noStrike" kern="1200" cap="none" spc="-15" normalizeH="0" baseline="0" noProof="0" dirty="0">
                <a:ln>
                  <a:noFill/>
                </a:ln>
                <a:solidFill>
                  <a:srgbClr val="FFFFFF"/>
                </a:solidFill>
                <a:effectLst/>
                <a:uLnTx/>
                <a:uFillTx/>
                <a:latin typeface="Roboto"/>
                <a:ea typeface="+mn-ea"/>
                <a:cs typeface="Roboto"/>
              </a:rPr>
              <a:t>L </a:t>
            </a:r>
            <a:r>
              <a:rPr kumimoji="0" sz="1000" b="0" i="0" u="none" strike="noStrike" kern="1200" cap="none" spc="-5" normalizeH="0" baseline="0" noProof="0" dirty="0">
                <a:ln>
                  <a:noFill/>
                </a:ln>
                <a:solidFill>
                  <a:srgbClr val="FFFFFF"/>
                </a:solidFill>
                <a:effectLst/>
                <a:uLnTx/>
                <a:uFillTx/>
                <a:latin typeface="Roboto"/>
                <a:ea typeface="+mn-ea"/>
                <a:cs typeface="Roboto"/>
              </a:rPr>
              <a:t>I </a:t>
            </a:r>
            <a:r>
              <a:rPr kumimoji="0" sz="1000" b="0" i="0" u="none" strike="noStrike" kern="1200" cap="none" spc="5" normalizeH="0" baseline="0" noProof="0" dirty="0">
                <a:ln>
                  <a:noFill/>
                </a:ln>
                <a:solidFill>
                  <a:srgbClr val="FFFFFF"/>
                </a:solidFill>
                <a:effectLst/>
                <a:uLnTx/>
                <a:uFillTx/>
                <a:latin typeface="Roboto"/>
                <a:ea typeface="+mn-ea"/>
                <a:cs typeface="Roboto"/>
              </a:rPr>
              <a:t>S </a:t>
            </a:r>
            <a:r>
              <a:rPr kumimoji="0" sz="1000" b="0" i="0" u="none" strike="noStrike" kern="1200" cap="none" spc="30" normalizeH="0" baseline="0" noProof="0" dirty="0">
                <a:ln>
                  <a:noFill/>
                </a:ln>
                <a:solidFill>
                  <a:srgbClr val="FFFFFF"/>
                </a:solidFill>
                <a:effectLst/>
                <a:uLnTx/>
                <a:uFillTx/>
                <a:latin typeface="Roboto"/>
                <a:ea typeface="+mn-ea"/>
                <a:cs typeface="Roboto"/>
              </a:rPr>
              <a:t>É E</a:t>
            </a:r>
            <a:r>
              <a:rPr kumimoji="0" sz="1000" b="0" i="0" u="none" strike="noStrike" kern="1200" cap="none" spc="235" normalizeH="0" baseline="0" noProof="0" dirty="0">
                <a:ln>
                  <a:noFill/>
                </a:ln>
                <a:solidFill>
                  <a:srgbClr val="FFFFFF"/>
                </a:solidFill>
                <a:effectLst/>
                <a:uLnTx/>
                <a:uFillTx/>
                <a:latin typeface="Roboto"/>
                <a:ea typeface="+mn-ea"/>
                <a:cs typeface="Roboto"/>
              </a:rPr>
              <a:t> </a:t>
            </a:r>
            <a:r>
              <a:rPr kumimoji="0" sz="1000" b="0" i="0" u="none" strike="noStrike" kern="1200" cap="none" spc="5" normalizeH="0" baseline="0" noProof="0" dirty="0">
                <a:ln>
                  <a:noFill/>
                </a:ln>
                <a:solidFill>
                  <a:srgbClr val="FFFFFF"/>
                </a:solidFill>
                <a:effectLst/>
                <a:uLnTx/>
                <a:uFillTx/>
                <a:latin typeface="Roboto"/>
                <a:ea typeface="+mn-ea"/>
                <a:cs typeface="Roboto"/>
              </a:rPr>
              <a:t>S</a:t>
            </a:r>
            <a:endParaRPr kumimoji="0" sz="1000" b="0" i="0" u="none" strike="noStrike" kern="1200" cap="none" spc="0" normalizeH="0" baseline="0" noProof="0">
              <a:ln>
                <a:noFill/>
              </a:ln>
              <a:solidFill>
                <a:prstClr val="black"/>
              </a:solidFill>
              <a:effectLst/>
              <a:uLnTx/>
              <a:uFillTx/>
              <a:latin typeface="Roboto"/>
              <a:ea typeface="+mn-ea"/>
              <a:cs typeface="Roboto"/>
            </a:endParaRPr>
          </a:p>
        </p:txBody>
      </p:sp>
      <p:sp>
        <p:nvSpPr>
          <p:cNvPr id="8" name="object 8"/>
          <p:cNvSpPr txBox="1"/>
          <p:nvPr/>
        </p:nvSpPr>
        <p:spPr>
          <a:xfrm>
            <a:off x="6753860" y="636544"/>
            <a:ext cx="4855044" cy="2850396"/>
          </a:xfrm>
          <a:prstGeom prst="rect">
            <a:avLst/>
          </a:prstGeom>
        </p:spPr>
        <p:txBody>
          <a:bodyPr vert="horz" wrap="square" lIns="0" tIns="12065" rIns="0" bIns="0" rtlCol="0">
            <a:spAutoFit/>
          </a:bodyPr>
          <a:lstStyle/>
          <a:p>
            <a:pPr marL="1332865" marR="0" lvl="0" indent="0" defTabSz="914400" rtl="0" eaLnBrk="1" fontAlgn="auto" latinLnBrk="0" hangingPunct="1">
              <a:lnSpc>
                <a:spcPct val="100000"/>
              </a:lnSpc>
              <a:spcBef>
                <a:spcPts val="95"/>
              </a:spcBef>
              <a:spcAft>
                <a:spcPts val="0"/>
              </a:spcAft>
              <a:buClrTx/>
              <a:buSzTx/>
              <a:buFontTx/>
              <a:buNone/>
              <a:tabLst/>
              <a:defRPr/>
            </a:pPr>
            <a:r>
              <a:rPr lang="fr-FR" sz="2800" i="1" dirty="0">
                <a:solidFill>
                  <a:srgbClr val="8E8D8D"/>
                </a:solidFill>
                <a:latin typeface="Playfair Display" pitchFamily="2" charset="77"/>
              </a:rPr>
              <a:t>Les chênes verts</a:t>
            </a:r>
          </a:p>
          <a:p>
            <a:pPr marL="1332865" marR="0" lvl="0" indent="0" defTabSz="914400" rtl="0" eaLnBrk="1" fontAlgn="auto" latinLnBrk="0" hangingPunct="1">
              <a:lnSpc>
                <a:spcPct val="100000"/>
              </a:lnSpc>
              <a:spcBef>
                <a:spcPts val="95"/>
              </a:spcBef>
              <a:spcAft>
                <a:spcPts val="0"/>
              </a:spcAft>
              <a:buClrTx/>
              <a:buSzTx/>
              <a:buFontTx/>
              <a:buNone/>
              <a:tabLst/>
              <a:defRPr/>
            </a:pPr>
            <a:r>
              <a:rPr lang="fr-FR" sz="2800" i="1" dirty="0">
                <a:solidFill>
                  <a:srgbClr val="8E8D8D"/>
                </a:solidFill>
                <a:latin typeface="Playfair Display" pitchFamily="2" charset="77"/>
                <a:ea typeface="Roboto" pitchFamily="2" charset="0"/>
              </a:rPr>
              <a:t>         </a:t>
            </a:r>
            <a:r>
              <a:rPr lang="fr-FR" sz="1400" dirty="0">
                <a:solidFill>
                  <a:srgbClr val="8E8D8D"/>
                </a:solidFill>
                <a:latin typeface="Roboto" pitchFamily="2" charset="0"/>
                <a:ea typeface="Roboto" pitchFamily="2" charset="0"/>
              </a:rPr>
              <a:t>Agonac</a:t>
            </a:r>
            <a:r>
              <a:rPr sz="1400" dirty="0">
                <a:solidFill>
                  <a:srgbClr val="8E8D8D"/>
                </a:solidFill>
                <a:latin typeface="Roboto" pitchFamily="2" charset="0"/>
                <a:ea typeface="Roboto" pitchFamily="2" charset="0"/>
              </a:rPr>
              <a:t> (</a:t>
            </a:r>
            <a:r>
              <a:rPr lang="fr-FR" sz="1400" dirty="0">
                <a:solidFill>
                  <a:srgbClr val="8E8D8D"/>
                </a:solidFill>
                <a:latin typeface="Roboto" pitchFamily="2" charset="0"/>
                <a:ea typeface="Roboto" pitchFamily="2" charset="0"/>
              </a:rPr>
              <a:t>24</a:t>
            </a:r>
            <a:r>
              <a:rPr sz="1400" dirty="0">
                <a:solidFill>
                  <a:srgbClr val="8E8D8D"/>
                </a:solidFill>
                <a:latin typeface="Roboto" pitchFamily="2" charset="0"/>
                <a:ea typeface="Roboto"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prstClr val="black"/>
              </a:solidFill>
              <a:effectLst/>
              <a:uLnTx/>
              <a:uFillTx/>
              <a:latin typeface="Calibri"/>
              <a:ea typeface="+mn-ea"/>
              <a:cs typeface="Calibri"/>
            </a:endParaRPr>
          </a:p>
          <a:p>
            <a:pPr marR="0" lvl="0" indent="0" fontAlgn="auto">
              <a:lnSpc>
                <a:spcPct val="90000"/>
              </a:lnSpc>
              <a:spcBef>
                <a:spcPts val="1000"/>
              </a:spcBef>
              <a:spcAft>
                <a:spcPts val="0"/>
              </a:spcAft>
              <a:buClrTx/>
              <a:buSzTx/>
              <a:buFontTx/>
              <a:buNone/>
              <a:tabLst/>
              <a:defRPr/>
            </a:pPr>
            <a:r>
              <a:rPr sz="1600" b="1" dirty="0">
                <a:solidFill>
                  <a:srgbClr val="25336E"/>
                </a:solidFill>
                <a:latin typeface="Roboto" pitchFamily="2" charset="0"/>
                <a:ea typeface="Roboto" pitchFamily="2" charset="0"/>
              </a:rPr>
              <a:t>Type de fiscalité : </a:t>
            </a:r>
            <a:r>
              <a:rPr sz="1600" dirty="0">
                <a:solidFill>
                  <a:srgbClr val="25336E"/>
                </a:solidFill>
                <a:latin typeface="Roboto" pitchFamily="2" charset="0"/>
                <a:ea typeface="Roboto" pitchFamily="2" charset="0"/>
              </a:rPr>
              <a:t>Classique/Censi-Bouvard</a:t>
            </a:r>
          </a:p>
          <a:p>
            <a:pPr marR="0" lvl="0" indent="0" fontAlgn="auto">
              <a:lnSpc>
                <a:spcPct val="90000"/>
              </a:lnSpc>
              <a:spcBef>
                <a:spcPts val="1000"/>
              </a:spcBef>
              <a:spcAft>
                <a:spcPts val="0"/>
              </a:spcAft>
              <a:buClrTx/>
              <a:buSzTx/>
              <a:buFontTx/>
              <a:buNone/>
              <a:tabLst/>
              <a:defRPr/>
            </a:pPr>
            <a:r>
              <a:rPr sz="1600" b="1" dirty="0">
                <a:solidFill>
                  <a:srgbClr val="25336E"/>
                </a:solidFill>
                <a:latin typeface="Roboto" pitchFamily="2" charset="0"/>
                <a:ea typeface="Roboto" pitchFamily="2" charset="0"/>
              </a:rPr>
              <a:t>Type de résidence : </a:t>
            </a:r>
            <a:r>
              <a:rPr lang="fr-FR" sz="1600" dirty="0" err="1">
                <a:solidFill>
                  <a:srgbClr val="25336E"/>
                </a:solidFill>
                <a:latin typeface="Roboto" pitchFamily="2" charset="0"/>
                <a:ea typeface="Roboto" pitchFamily="2" charset="0"/>
              </a:rPr>
              <a:t>Ehpad</a:t>
            </a:r>
            <a:r>
              <a:rPr lang="fr-FR" sz="1600" dirty="0">
                <a:solidFill>
                  <a:srgbClr val="25336E"/>
                </a:solidFill>
                <a:latin typeface="Roboto" pitchFamily="2" charset="0"/>
                <a:ea typeface="Roboto" pitchFamily="2" charset="0"/>
              </a:rPr>
              <a:t> &amp; Résidence seniors</a:t>
            </a:r>
            <a:endParaRPr sz="1600" dirty="0">
              <a:solidFill>
                <a:srgbClr val="25336E"/>
              </a:solidFill>
              <a:latin typeface="Roboto" pitchFamily="2" charset="0"/>
              <a:ea typeface="Roboto" pitchFamily="2" charset="0"/>
            </a:endParaRPr>
          </a:p>
          <a:p>
            <a:pPr marR="0" lvl="0" indent="0" fontAlgn="auto">
              <a:lnSpc>
                <a:spcPct val="90000"/>
              </a:lnSpc>
              <a:spcBef>
                <a:spcPts val="1000"/>
              </a:spcBef>
              <a:spcAft>
                <a:spcPts val="0"/>
              </a:spcAft>
              <a:buClrTx/>
              <a:buSzTx/>
              <a:buFontTx/>
              <a:buNone/>
              <a:tabLst/>
              <a:defRPr/>
            </a:pPr>
            <a:r>
              <a:rPr sz="1600" b="1" dirty="0" err="1">
                <a:solidFill>
                  <a:srgbClr val="25336E"/>
                </a:solidFill>
                <a:latin typeface="Roboto" pitchFamily="2" charset="0"/>
                <a:ea typeface="Roboto" pitchFamily="2" charset="0"/>
              </a:rPr>
              <a:t>Gestionnaire</a:t>
            </a:r>
            <a:r>
              <a:rPr sz="1600" b="1" dirty="0">
                <a:solidFill>
                  <a:srgbClr val="25336E"/>
                </a:solidFill>
                <a:latin typeface="Roboto" pitchFamily="2" charset="0"/>
                <a:ea typeface="Roboto" pitchFamily="2" charset="0"/>
              </a:rPr>
              <a:t> : </a:t>
            </a:r>
            <a:r>
              <a:rPr lang="fr-FR" sz="1600" dirty="0" err="1">
                <a:solidFill>
                  <a:srgbClr val="25336E"/>
                </a:solidFill>
                <a:latin typeface="Roboto" pitchFamily="2" charset="0"/>
                <a:ea typeface="Roboto" pitchFamily="2" charset="0"/>
              </a:rPr>
              <a:t>Medicharme</a:t>
            </a:r>
            <a:endParaRPr lang="fr-FR" sz="1600" dirty="0">
              <a:solidFill>
                <a:srgbClr val="25336E"/>
              </a:solidFill>
              <a:latin typeface="Roboto" pitchFamily="2" charset="0"/>
              <a:ea typeface="Roboto" pitchFamily="2" charset="0"/>
            </a:endParaRPr>
          </a:p>
          <a:p>
            <a:pPr marR="0" lvl="0" indent="0" fontAlgn="auto">
              <a:lnSpc>
                <a:spcPct val="90000"/>
              </a:lnSpc>
              <a:spcBef>
                <a:spcPts val="1000"/>
              </a:spcBef>
              <a:spcAft>
                <a:spcPts val="0"/>
              </a:spcAft>
              <a:buClrTx/>
              <a:buSzTx/>
              <a:buFontTx/>
              <a:buNone/>
              <a:tabLst/>
              <a:defRPr/>
            </a:pPr>
            <a:endParaRPr sz="1600" b="1" dirty="0">
              <a:solidFill>
                <a:srgbClr val="25336E"/>
              </a:solidFill>
              <a:latin typeface="Roboto" pitchFamily="2" charset="0"/>
              <a:ea typeface="Roboto" pitchFamily="2" charset="0"/>
            </a:endParaRPr>
          </a:p>
          <a:p>
            <a:pPr marL="12700" marR="0" lvl="0" indent="0" algn="l" defTabSz="914400" rtl="0" eaLnBrk="1" fontAlgn="auto" latinLnBrk="0" hangingPunct="1">
              <a:lnSpc>
                <a:spcPct val="100000"/>
              </a:lnSpc>
              <a:spcBef>
                <a:spcPts val="805"/>
              </a:spcBef>
              <a:spcAft>
                <a:spcPts val="0"/>
              </a:spcAft>
              <a:buClrTx/>
              <a:buSzTx/>
              <a:buFontTx/>
              <a:buNone/>
              <a:tabLst/>
              <a:defRPr/>
            </a:pPr>
            <a:r>
              <a:rPr kumimoji="0" sz="1600" b="1" i="0" u="none" strike="noStrike" kern="1200" cap="none" spc="-10" normalizeH="0" baseline="0" noProof="0" dirty="0">
                <a:ln>
                  <a:noFill/>
                </a:ln>
                <a:solidFill>
                  <a:srgbClr val="538235"/>
                </a:solidFill>
                <a:effectLst/>
                <a:uLnTx/>
                <a:uFillTx/>
                <a:latin typeface="Calibri"/>
                <a:ea typeface="+mn-ea"/>
                <a:cs typeface="Calibri"/>
              </a:rPr>
              <a:t>Points </a:t>
            </a:r>
            <a:r>
              <a:rPr kumimoji="0" sz="1600" b="1" i="0" u="none" strike="noStrike" kern="1200" cap="none" spc="-5" normalizeH="0" baseline="0" noProof="0" dirty="0">
                <a:ln>
                  <a:noFill/>
                </a:ln>
                <a:solidFill>
                  <a:srgbClr val="538235"/>
                </a:solidFill>
                <a:effectLst/>
                <a:uLnTx/>
                <a:uFillTx/>
                <a:latin typeface="Calibri"/>
                <a:ea typeface="+mn-ea"/>
                <a:cs typeface="Calibri"/>
              </a:rPr>
              <a:t>clés</a:t>
            </a:r>
            <a:r>
              <a:rPr kumimoji="0" sz="1600" b="1" i="0" u="none" strike="noStrike" kern="1200" cap="none" spc="-15" normalizeH="0" baseline="0" noProof="0" dirty="0">
                <a:ln>
                  <a:noFill/>
                </a:ln>
                <a:solidFill>
                  <a:srgbClr val="538235"/>
                </a:solidFill>
                <a:effectLst/>
                <a:uLnTx/>
                <a:uFillTx/>
                <a:latin typeface="Calibri"/>
                <a:ea typeface="+mn-ea"/>
                <a:cs typeface="Calibri"/>
              </a:rPr>
              <a:t> </a:t>
            </a:r>
            <a:r>
              <a:rPr kumimoji="0" sz="1600" b="1" i="0" u="none" strike="noStrike" kern="1200" cap="none" spc="-5" normalizeH="0" baseline="0" noProof="0" dirty="0">
                <a:ln>
                  <a:noFill/>
                </a:ln>
                <a:solidFill>
                  <a:srgbClr val="538235"/>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a:off x="6753859" y="6050877"/>
            <a:ext cx="4855045" cy="755976"/>
          </a:xfrm>
          <a:prstGeom prst="rect">
            <a:avLst/>
          </a:prstGeom>
        </p:spPr>
        <p:txBody>
          <a:bodyPr vert="horz" wrap="square" lIns="0" tIns="12065" rIns="0" bIns="0" rtlCol="0">
            <a:spAutoFit/>
          </a:bodyPr>
          <a:lstStyle/>
          <a:p>
            <a:pPr marL="12700" marR="0" lvl="0" indent="0" algn="just" defTabSz="914400" rtl="0" eaLnBrk="1" fontAlgn="auto" latinLnBrk="0" hangingPunct="1">
              <a:lnSpc>
                <a:spcPts val="800"/>
              </a:lnSpc>
              <a:spcBef>
                <a:spcPts val="95"/>
              </a:spcBef>
              <a:spcAft>
                <a:spcPts val="0"/>
              </a:spcAft>
              <a:buClrTx/>
              <a:buSzTx/>
              <a:buFontTx/>
              <a:buNone/>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Photo </a:t>
            </a:r>
            <a:r>
              <a:rPr kumimoji="0" sz="700" b="0" i="0" u="none" strike="noStrike" kern="1200" cap="none" spc="-10" normalizeH="0" baseline="0" noProof="0" dirty="0">
                <a:ln>
                  <a:noFill/>
                </a:ln>
                <a:solidFill>
                  <a:srgbClr val="8E8D8D"/>
                </a:solidFill>
                <a:effectLst/>
                <a:uLnTx/>
                <a:uFillTx/>
                <a:latin typeface="Calibri"/>
                <a:ea typeface="+mn-ea"/>
                <a:cs typeface="Calibri"/>
              </a:rPr>
              <a:t>non</a:t>
            </a:r>
            <a:r>
              <a:rPr kumimoji="0" sz="700" b="0" i="0" u="none" strike="noStrike" kern="1200" cap="none" spc="30" normalizeH="0" baseline="0" noProof="0" dirty="0">
                <a:ln>
                  <a:noFill/>
                </a:ln>
                <a:solidFill>
                  <a:srgbClr val="8E8D8D"/>
                </a:solidFill>
                <a:effectLst/>
                <a:uLnTx/>
                <a:uFillTx/>
                <a:latin typeface="Calibri"/>
                <a:ea typeface="+mn-ea"/>
                <a:cs typeface="Calibri"/>
              </a:rPr>
              <a:t> </a:t>
            </a:r>
            <a:r>
              <a:rPr kumimoji="0" sz="700" b="0" i="0" u="none" strike="noStrike" kern="1200" cap="none" spc="-5" normalizeH="0" baseline="0" noProof="0" dirty="0">
                <a:ln>
                  <a:noFill/>
                </a:ln>
                <a:solidFill>
                  <a:srgbClr val="8E8D8D"/>
                </a:solidFill>
                <a:effectLst/>
                <a:uLnTx/>
                <a:uFillTx/>
                <a:latin typeface="Calibri"/>
                <a:ea typeface="+mn-ea"/>
                <a:cs typeface="Calibri"/>
              </a:rPr>
              <a:t>contractuelle</a:t>
            </a:r>
            <a:endParaRPr kumimoji="0" sz="700" b="0" i="0" u="none" strike="noStrike" kern="1200" cap="none" spc="0" normalizeH="0" baseline="0" noProof="0" dirty="0">
              <a:ln>
                <a:noFill/>
              </a:ln>
              <a:solidFill>
                <a:prstClr val="black"/>
              </a:solidFill>
              <a:effectLst/>
              <a:uLnTx/>
              <a:uFillTx/>
              <a:latin typeface="Calibri"/>
              <a:ea typeface="+mn-ea"/>
              <a:cs typeface="Calibri"/>
            </a:endParaRPr>
          </a:p>
          <a:p>
            <a:pPr marL="131445" marR="0" lvl="0" indent="-119380" algn="just" defTabSz="914400" rtl="0" eaLnBrk="1" fontAlgn="auto" latinLnBrk="0" hangingPunct="1">
              <a:lnSpc>
                <a:spcPts val="755"/>
              </a:lnSpc>
              <a:spcBef>
                <a:spcPts val="0"/>
              </a:spcBef>
              <a:spcAft>
                <a:spcPts val="0"/>
              </a:spcAft>
              <a:buClrTx/>
              <a:buSzTx/>
              <a:buFontTx/>
              <a:buAutoNum type="arabicParenBoth"/>
              <a:tabLst>
                <a:tab pos="132080" algn="l"/>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Hors frais </a:t>
            </a:r>
            <a:r>
              <a:rPr kumimoji="0" sz="700" b="0" i="0" u="none" strike="noStrike" kern="1200" cap="none" spc="-10" normalizeH="0" baseline="0" noProof="0" dirty="0">
                <a:ln>
                  <a:noFill/>
                </a:ln>
                <a:solidFill>
                  <a:srgbClr val="8E8D8D"/>
                </a:solidFill>
                <a:effectLst/>
                <a:uLnTx/>
                <a:uFillTx/>
                <a:latin typeface="Calibri"/>
                <a:ea typeface="+mn-ea"/>
                <a:cs typeface="Calibri"/>
              </a:rPr>
              <a:t>de notaire </a:t>
            </a:r>
            <a:r>
              <a:rPr kumimoji="0" sz="700" b="0" i="0" u="none" strike="noStrike" kern="1200" cap="none" spc="-5" normalizeH="0" baseline="0" noProof="0" dirty="0">
                <a:ln>
                  <a:noFill/>
                </a:ln>
                <a:solidFill>
                  <a:srgbClr val="8E8D8D"/>
                </a:solidFill>
                <a:effectLst/>
                <a:uLnTx/>
                <a:uFillTx/>
                <a:latin typeface="Calibri"/>
                <a:ea typeface="+mn-ea"/>
                <a:cs typeface="Calibri"/>
              </a:rPr>
              <a:t>et frais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20" normalizeH="0" baseline="0" noProof="0" dirty="0">
                <a:ln>
                  <a:noFill/>
                </a:ln>
                <a:solidFill>
                  <a:srgbClr val="8E8D8D"/>
                </a:solidFill>
                <a:effectLst/>
                <a:uLnTx/>
                <a:uFillTx/>
                <a:latin typeface="Calibri"/>
                <a:ea typeface="+mn-ea"/>
                <a:cs typeface="Calibri"/>
              </a:rPr>
              <a:t> </a:t>
            </a:r>
            <a:r>
              <a:rPr kumimoji="0" sz="700" b="0" i="0" u="none" strike="noStrike" kern="1200" cap="none" spc="-10" normalizeH="0" baseline="0" noProof="0" dirty="0">
                <a:ln>
                  <a:noFill/>
                </a:ln>
                <a:solidFill>
                  <a:srgbClr val="8E8D8D"/>
                </a:solidFill>
                <a:effectLst/>
                <a:uLnTx/>
                <a:uFillTx/>
                <a:latin typeface="Calibri"/>
                <a:ea typeface="+mn-ea"/>
                <a:cs typeface="Calibri"/>
              </a:rPr>
              <a:t>prêt</a:t>
            </a:r>
            <a:endParaRPr kumimoji="0" sz="700" b="0" i="0" u="none" strike="noStrike" kern="1200" cap="none" spc="0" normalizeH="0" baseline="0" noProof="0" dirty="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ts val="760"/>
              </a:lnSpc>
              <a:spcBef>
                <a:spcPts val="50"/>
              </a:spcBef>
              <a:spcAft>
                <a:spcPts val="0"/>
              </a:spcAft>
              <a:buClrTx/>
              <a:buSzTx/>
              <a:buFontTx/>
              <a:buAutoNum type="arabicParenBoth"/>
              <a:tabLst>
                <a:tab pos="154940" algn="l"/>
              </a:tabLst>
              <a:defRPr/>
            </a:pPr>
            <a:r>
              <a:rPr kumimoji="0" sz="700" b="0" i="0" u="none" strike="noStrike" kern="1200" cap="none" spc="-5" normalizeH="0" baseline="0" noProof="0" dirty="0">
                <a:ln>
                  <a:noFill/>
                </a:ln>
                <a:solidFill>
                  <a:srgbClr val="8E8D8D"/>
                </a:solidFill>
                <a:effectLst/>
                <a:uLnTx/>
                <a:uFillTx/>
                <a:latin typeface="Calibri"/>
                <a:ea typeface="+mn-ea"/>
                <a:cs typeface="Calibri"/>
              </a:rPr>
              <a:t>Rendement incluant le mobilier (rendement moyen arrondi </a:t>
            </a:r>
            <a:r>
              <a:rPr kumimoji="0" sz="700" b="0" i="0" u="none" strike="noStrike" kern="1200" cap="none" spc="0" normalizeH="0" baseline="0" noProof="0" dirty="0">
                <a:ln>
                  <a:noFill/>
                </a:ln>
                <a:solidFill>
                  <a:srgbClr val="8E8D8D"/>
                </a:solidFill>
                <a:effectLst/>
                <a:uLnTx/>
                <a:uFillTx/>
                <a:latin typeface="Calibri"/>
                <a:ea typeface="+mn-ea"/>
                <a:cs typeface="Calibri"/>
              </a:rPr>
              <a:t>au </a:t>
            </a:r>
            <a:r>
              <a:rPr kumimoji="0" sz="700" b="0" i="0" u="none" strike="noStrike" kern="1200" cap="none" spc="-5" normalizeH="0" baseline="0" noProof="0" dirty="0">
                <a:ln>
                  <a:noFill/>
                </a:ln>
                <a:solidFill>
                  <a:srgbClr val="8E8D8D"/>
                </a:solidFill>
                <a:effectLst/>
                <a:uLnTx/>
                <a:uFillTx/>
                <a:latin typeface="Calibri"/>
                <a:ea typeface="+mn-ea"/>
                <a:cs typeface="Calibri"/>
              </a:rPr>
              <a:t>dixième le plus  proche) . En cas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5" normalizeH="0" baseline="0" noProof="0" dirty="0">
                <a:ln>
                  <a:noFill/>
                </a:ln>
                <a:solidFill>
                  <a:srgbClr val="8E8D8D"/>
                </a:solidFill>
                <a:effectLst/>
                <a:uLnTx/>
                <a:uFillTx/>
                <a:latin typeface="Calibri"/>
                <a:ea typeface="+mn-ea"/>
                <a:cs typeface="Calibri"/>
              </a:rPr>
              <a:t>défaillance </a:t>
            </a:r>
            <a:r>
              <a:rPr kumimoji="0" sz="700" b="0" i="0" u="none" strike="noStrike" kern="1200" cap="none" spc="-10" normalizeH="0" baseline="0" noProof="0" dirty="0">
                <a:ln>
                  <a:noFill/>
                </a:ln>
                <a:solidFill>
                  <a:srgbClr val="8E8D8D"/>
                </a:solidFill>
                <a:effectLst/>
                <a:uLnTx/>
                <a:uFillTx/>
                <a:latin typeface="Calibri"/>
                <a:ea typeface="+mn-ea"/>
                <a:cs typeface="Calibri"/>
              </a:rPr>
              <a:t>du </a:t>
            </a:r>
            <a:r>
              <a:rPr kumimoji="0" sz="700" b="0" i="0" u="none" strike="noStrike" kern="1200" cap="none" spc="-5" normalizeH="0" baseline="0" noProof="0" dirty="0">
                <a:ln>
                  <a:noFill/>
                </a:ln>
                <a:solidFill>
                  <a:srgbClr val="8E8D8D"/>
                </a:solidFill>
                <a:effectLst/>
                <a:uLnTx/>
                <a:uFillTx/>
                <a:latin typeface="Calibri"/>
                <a:ea typeface="+mn-ea"/>
                <a:cs typeface="Calibri"/>
              </a:rPr>
              <a:t>gestionnaire </a:t>
            </a:r>
            <a:r>
              <a:rPr kumimoji="0" sz="700" b="0" i="0" u="none" strike="noStrike" kern="1200" cap="none" spc="0" normalizeH="0" baseline="0" noProof="0" dirty="0">
                <a:ln>
                  <a:noFill/>
                </a:ln>
                <a:solidFill>
                  <a:srgbClr val="8E8D8D"/>
                </a:solidFill>
                <a:effectLst/>
                <a:uLnTx/>
                <a:uFillTx/>
                <a:latin typeface="Calibri"/>
                <a:ea typeface="+mn-ea"/>
                <a:cs typeface="Calibri"/>
              </a:rPr>
              <a:t>et/ou </a:t>
            </a:r>
            <a:r>
              <a:rPr kumimoji="0" sz="700" b="0" i="0" u="none" strike="noStrike" kern="1200" cap="none" spc="-5" normalizeH="0" baseline="0" noProof="0" dirty="0">
                <a:ln>
                  <a:noFill/>
                </a:ln>
                <a:solidFill>
                  <a:srgbClr val="8E8D8D"/>
                </a:solidFill>
                <a:effectLst/>
                <a:uLnTx/>
                <a:uFillTx/>
                <a:latin typeface="Calibri"/>
                <a:ea typeface="+mn-ea"/>
                <a:cs typeface="Calibri"/>
              </a:rPr>
              <a:t>d'aléas </a:t>
            </a:r>
            <a:r>
              <a:rPr kumimoji="0" sz="700" b="0" i="0" u="none" strike="noStrike" kern="1200" cap="none" spc="-10" normalizeH="0" baseline="0" noProof="0" dirty="0">
                <a:ln>
                  <a:noFill/>
                </a:ln>
                <a:solidFill>
                  <a:srgbClr val="8E8D8D"/>
                </a:solidFill>
                <a:effectLst/>
                <a:uLnTx/>
                <a:uFillTx/>
                <a:latin typeface="Calibri"/>
                <a:ea typeface="+mn-ea"/>
                <a:cs typeface="Calibri"/>
              </a:rPr>
              <a:t>du </a:t>
            </a:r>
            <a:r>
              <a:rPr kumimoji="0" sz="700" b="0" i="0" u="none" strike="noStrike" kern="1200" cap="none" spc="-5" normalizeH="0" baseline="0" noProof="0" dirty="0">
                <a:ln>
                  <a:noFill/>
                </a:ln>
                <a:solidFill>
                  <a:srgbClr val="8E8D8D"/>
                </a:solidFill>
                <a:effectLst/>
                <a:uLnTx/>
                <a:uFillTx/>
                <a:latin typeface="Calibri"/>
                <a:ea typeface="+mn-ea"/>
                <a:cs typeface="Calibri"/>
              </a:rPr>
              <a:t>marché, </a:t>
            </a:r>
            <a:r>
              <a:rPr kumimoji="0" sz="700" b="0" i="0" u="none" strike="noStrike" kern="1200" cap="none" spc="0" normalizeH="0" baseline="0" noProof="0" dirty="0">
                <a:ln>
                  <a:noFill/>
                </a:ln>
                <a:solidFill>
                  <a:srgbClr val="8E8D8D"/>
                </a:solidFill>
                <a:effectLst/>
                <a:uLnTx/>
                <a:uFillTx/>
                <a:latin typeface="Calibri"/>
                <a:ea typeface="+mn-ea"/>
                <a:cs typeface="Calibri"/>
              </a:rPr>
              <a:t>il existe </a:t>
            </a:r>
            <a:r>
              <a:rPr kumimoji="0" sz="700" b="0" i="0" u="none" strike="noStrike" kern="1200" cap="none" spc="-15" normalizeH="0" baseline="0" noProof="0" dirty="0">
                <a:ln>
                  <a:noFill/>
                </a:ln>
                <a:solidFill>
                  <a:srgbClr val="8E8D8D"/>
                </a:solidFill>
                <a:effectLst/>
                <a:uLnTx/>
                <a:uFillTx/>
                <a:latin typeface="Calibri"/>
                <a:ea typeface="+mn-ea"/>
                <a:cs typeface="Calibri"/>
              </a:rPr>
              <a:t>un  </a:t>
            </a:r>
            <a:r>
              <a:rPr kumimoji="0" sz="700" b="0" i="0" u="none" strike="noStrike" kern="1200" cap="none" spc="-5" normalizeH="0" baseline="0" noProof="0" dirty="0">
                <a:ln>
                  <a:noFill/>
                </a:ln>
                <a:solidFill>
                  <a:srgbClr val="8E8D8D"/>
                </a:solidFill>
                <a:effectLst/>
                <a:uLnTx/>
                <a:uFillTx/>
                <a:latin typeface="Calibri"/>
                <a:ea typeface="+mn-ea"/>
                <a:cs typeface="Calibri"/>
              </a:rPr>
              <a:t>risque d'impayé </a:t>
            </a:r>
            <a:r>
              <a:rPr kumimoji="0" sz="700" b="0" i="0" u="none" strike="noStrike" kern="1200" cap="none" spc="0" normalizeH="0" baseline="0" noProof="0" dirty="0">
                <a:ln>
                  <a:noFill/>
                </a:ln>
                <a:solidFill>
                  <a:srgbClr val="8E8D8D"/>
                </a:solidFill>
                <a:effectLst/>
                <a:uLnTx/>
                <a:uFillTx/>
                <a:latin typeface="Calibri"/>
                <a:ea typeface="+mn-ea"/>
                <a:cs typeface="Calibri"/>
              </a:rPr>
              <a:t>et, </a:t>
            </a:r>
            <a:r>
              <a:rPr kumimoji="0" sz="700" b="0" i="0" u="none" strike="noStrike" kern="1200" cap="none" spc="-5" normalizeH="0" baseline="0" noProof="0" dirty="0">
                <a:ln>
                  <a:noFill/>
                </a:ln>
                <a:solidFill>
                  <a:srgbClr val="8E8D8D"/>
                </a:solidFill>
                <a:effectLst/>
                <a:uLnTx/>
                <a:uFillTx/>
                <a:latin typeface="Calibri"/>
                <a:ea typeface="+mn-ea"/>
                <a:cs typeface="Calibri"/>
              </a:rPr>
              <a:t>le cas échéant, d'ouverture </a:t>
            </a:r>
            <a:r>
              <a:rPr kumimoji="0" sz="700" b="0" i="0" u="none" strike="noStrike" kern="1200" cap="none" spc="-10" normalizeH="0" baseline="0" noProof="0" dirty="0">
                <a:ln>
                  <a:noFill/>
                </a:ln>
                <a:solidFill>
                  <a:srgbClr val="8E8D8D"/>
                </a:solidFill>
                <a:effectLst/>
                <a:uLnTx/>
                <a:uFillTx/>
                <a:latin typeface="Calibri"/>
                <a:ea typeface="+mn-ea"/>
                <a:cs typeface="Calibri"/>
              </a:rPr>
              <a:t>de </a:t>
            </a:r>
            <a:r>
              <a:rPr kumimoji="0" sz="700" b="0" i="0" u="none" strike="noStrike" kern="1200" cap="none" spc="-5" normalizeH="0" baseline="0" noProof="0" dirty="0">
                <a:ln>
                  <a:noFill/>
                </a:ln>
                <a:solidFill>
                  <a:srgbClr val="8E8D8D"/>
                </a:solidFill>
                <a:effectLst/>
                <a:uLnTx/>
                <a:uFillTx/>
                <a:latin typeface="Calibri"/>
                <a:ea typeface="+mn-ea"/>
                <a:cs typeface="Calibri"/>
              </a:rPr>
              <a:t>procédure </a:t>
            </a:r>
            <a:r>
              <a:rPr kumimoji="0" sz="700" b="0" i="0" u="none" strike="noStrike" kern="1200" cap="none" spc="0" normalizeH="0" baseline="0" noProof="0" dirty="0">
                <a:ln>
                  <a:noFill/>
                </a:ln>
                <a:solidFill>
                  <a:srgbClr val="8E8D8D"/>
                </a:solidFill>
                <a:effectLst/>
                <a:uLnTx/>
                <a:uFillTx/>
                <a:latin typeface="Calibri"/>
                <a:ea typeface="+mn-ea"/>
                <a:cs typeface="Calibri"/>
              </a:rPr>
              <a:t>collective </a:t>
            </a:r>
            <a:r>
              <a:rPr kumimoji="0" sz="700" b="0" i="0" u="none" strike="noStrike" kern="1200" cap="none" spc="-5" normalizeH="0" baseline="0" noProof="0" dirty="0">
                <a:ln>
                  <a:noFill/>
                </a:ln>
                <a:solidFill>
                  <a:srgbClr val="8E8D8D"/>
                </a:solidFill>
                <a:effectLst/>
                <a:uLnTx/>
                <a:uFillTx/>
                <a:latin typeface="Calibri"/>
                <a:ea typeface="+mn-ea"/>
                <a:cs typeface="Calibri"/>
              </a:rPr>
              <a:t>susceptible  d'affecter la </a:t>
            </a:r>
            <a:r>
              <a:rPr sz="700" spc="-5" dirty="0">
                <a:solidFill>
                  <a:srgbClr val="8E8D8D"/>
                </a:solidFill>
                <a:latin typeface="Calibri"/>
                <a:cs typeface="Calibri"/>
              </a:rPr>
              <a:t>rentabilité de </a:t>
            </a:r>
            <a:r>
              <a:rPr sz="700" spc="-5" dirty="0" err="1">
                <a:solidFill>
                  <a:srgbClr val="8E8D8D"/>
                </a:solidFill>
                <a:latin typeface="Calibri"/>
                <a:cs typeface="Calibri"/>
              </a:rPr>
              <a:t>l'investissement</a:t>
            </a:r>
            <a:r>
              <a:rPr sz="700" spc="-5" dirty="0">
                <a:solidFill>
                  <a:srgbClr val="8E8D8D"/>
                </a:solidFill>
                <a:latin typeface="Calibri"/>
                <a:cs typeface="Calibri"/>
              </a:rPr>
              <a:t>.</a:t>
            </a:r>
            <a:endParaRPr lang="fr-FR" sz="700" spc="-5" dirty="0">
              <a:solidFill>
                <a:srgbClr val="8E8D8D"/>
              </a:solidFill>
              <a:latin typeface="Calibri"/>
              <a:cs typeface="Calibri"/>
            </a:endParaRPr>
          </a:p>
          <a:p>
            <a:pPr marL="12700" marR="5080" lvl="0" indent="0" algn="just" defTabSz="914400" rtl="0" eaLnBrk="1" fontAlgn="auto" latinLnBrk="0" hangingPunct="1">
              <a:lnSpc>
                <a:spcPts val="760"/>
              </a:lnSpc>
              <a:spcBef>
                <a:spcPts val="50"/>
              </a:spcBef>
              <a:spcAft>
                <a:spcPts val="0"/>
              </a:spcAft>
              <a:buClrTx/>
              <a:buSzTx/>
              <a:tabLst>
                <a:tab pos="154940" algn="l"/>
              </a:tabLst>
              <a:defRPr/>
            </a:pPr>
            <a:r>
              <a:rPr lang="fr-FR" sz="700" spc="-5" dirty="0">
                <a:solidFill>
                  <a:srgbClr val="8E8D8D"/>
                </a:solidFill>
                <a:latin typeface="Calibri"/>
                <a:cs typeface="Calibri"/>
              </a:rPr>
              <a:t>(3) Voir modalités dans le bail commercial. En cas de défaillance du gestionnaire et/ou d'aléas du marché, il existe un risque d'impayé et, le cas échéant, d'ouverture de procédure collective susceptible d'affecter la rentabilité de l'investissement.</a:t>
            </a:r>
            <a:endParaRPr sz="700" spc="-5" dirty="0">
              <a:solidFill>
                <a:srgbClr val="8E8D8D"/>
              </a:solidFill>
              <a:latin typeface="Calibri"/>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1131085414"/>
              </p:ext>
            </p:extLst>
          </p:nvPr>
        </p:nvGraphicFramePr>
        <p:xfrm>
          <a:off x="6831623" y="4426226"/>
          <a:ext cx="5333872" cy="619641"/>
        </p:xfrm>
        <a:graphic>
          <a:graphicData uri="http://schemas.openxmlformats.org/drawingml/2006/table">
            <a:tbl>
              <a:tblPr firstRow="1" bandRow="1">
                <a:tableStyleId>{2D5ABB26-0587-4C30-8999-92F81FD0307C}</a:tableStyleId>
              </a:tblPr>
              <a:tblGrid>
                <a:gridCol w="948003">
                  <a:extLst>
                    <a:ext uri="{9D8B030D-6E8A-4147-A177-3AD203B41FA5}">
                      <a16:colId xmlns:a16="http://schemas.microsoft.com/office/drawing/2014/main" val="20000"/>
                    </a:ext>
                  </a:extLst>
                </a:gridCol>
                <a:gridCol w="1623794">
                  <a:extLst>
                    <a:ext uri="{9D8B030D-6E8A-4147-A177-3AD203B41FA5}">
                      <a16:colId xmlns:a16="http://schemas.microsoft.com/office/drawing/2014/main" val="20001"/>
                    </a:ext>
                  </a:extLst>
                </a:gridCol>
                <a:gridCol w="1356999">
                  <a:extLst>
                    <a:ext uri="{9D8B030D-6E8A-4147-A177-3AD203B41FA5}">
                      <a16:colId xmlns:a16="http://schemas.microsoft.com/office/drawing/2014/main" val="20002"/>
                    </a:ext>
                  </a:extLst>
                </a:gridCol>
                <a:gridCol w="1405076">
                  <a:extLst>
                    <a:ext uri="{9D8B030D-6E8A-4147-A177-3AD203B41FA5}">
                      <a16:colId xmlns:a16="http://schemas.microsoft.com/office/drawing/2014/main" val="20003"/>
                    </a:ext>
                  </a:extLst>
                </a:gridCol>
              </a:tblGrid>
              <a:tr h="619641">
                <a:tc>
                  <a:txBody>
                    <a:bodyPr/>
                    <a:lstStyle/>
                    <a:p>
                      <a:pPr marL="127000">
                        <a:lnSpc>
                          <a:spcPct val="100000"/>
                        </a:lnSpc>
                        <a:spcBef>
                          <a:spcPts val="55"/>
                        </a:spcBef>
                      </a:pPr>
                      <a:r>
                        <a:rPr lang="fr-FR" sz="1300" dirty="0">
                          <a:solidFill>
                            <a:srgbClr val="538235"/>
                          </a:solidFill>
                          <a:latin typeface="Roboto"/>
                          <a:cs typeface="Roboto"/>
                        </a:rPr>
                        <a:t>89</a:t>
                      </a:r>
                      <a:r>
                        <a:rPr sz="1300" dirty="0">
                          <a:solidFill>
                            <a:srgbClr val="538235"/>
                          </a:solidFill>
                          <a:latin typeface="Roboto"/>
                          <a:cs typeface="Roboto"/>
                        </a:rPr>
                        <a:t> </a:t>
                      </a:r>
                      <a:r>
                        <a:rPr sz="1300" spc="-5" dirty="0">
                          <a:solidFill>
                            <a:srgbClr val="538235"/>
                          </a:solidFill>
                          <a:latin typeface="Roboto"/>
                          <a:cs typeface="Roboto"/>
                        </a:rPr>
                        <a:t>lots</a:t>
                      </a:r>
                      <a:endParaRPr sz="1300" dirty="0">
                        <a:latin typeface="Roboto"/>
                        <a:cs typeface="Roboto"/>
                      </a:endParaRPr>
                    </a:p>
                  </a:txBody>
                  <a:tcPr marL="0" marR="0" marT="6985" marB="0"/>
                </a:tc>
                <a:tc>
                  <a:txBody>
                    <a:bodyPr/>
                    <a:lstStyle/>
                    <a:p>
                      <a:pPr marL="112395" algn="ctr">
                        <a:lnSpc>
                          <a:spcPct val="100000"/>
                        </a:lnSpc>
                        <a:spcBef>
                          <a:spcPts val="55"/>
                        </a:spcBef>
                      </a:pPr>
                      <a:r>
                        <a:rPr sz="1300" spc="15" dirty="0">
                          <a:solidFill>
                            <a:srgbClr val="538235"/>
                          </a:solidFill>
                          <a:latin typeface="Roboto"/>
                          <a:cs typeface="Roboto"/>
                        </a:rPr>
                        <a:t>À </a:t>
                      </a:r>
                      <a:r>
                        <a:rPr sz="1300" spc="-10" dirty="0">
                          <a:solidFill>
                            <a:srgbClr val="538235"/>
                          </a:solidFill>
                          <a:latin typeface="Roboto"/>
                          <a:cs typeface="Roboto"/>
                        </a:rPr>
                        <a:t>partir</a:t>
                      </a:r>
                      <a:r>
                        <a:rPr sz="1300" spc="-15" dirty="0">
                          <a:solidFill>
                            <a:srgbClr val="538235"/>
                          </a:solidFill>
                          <a:latin typeface="Roboto"/>
                          <a:cs typeface="Roboto"/>
                        </a:rPr>
                        <a:t> </a:t>
                      </a:r>
                      <a:r>
                        <a:rPr sz="1300" spc="-5" dirty="0">
                          <a:solidFill>
                            <a:srgbClr val="538235"/>
                          </a:solidFill>
                          <a:latin typeface="Roboto"/>
                          <a:cs typeface="Roboto"/>
                        </a:rPr>
                        <a:t>de</a:t>
                      </a:r>
                      <a:endParaRPr sz="1300" dirty="0">
                        <a:latin typeface="Roboto"/>
                        <a:cs typeface="Roboto"/>
                      </a:endParaRPr>
                    </a:p>
                    <a:p>
                      <a:pPr marL="113030" algn="ctr">
                        <a:lnSpc>
                          <a:spcPct val="100000"/>
                        </a:lnSpc>
                      </a:pPr>
                      <a:r>
                        <a:rPr lang="fr-FR" sz="1300" spc="-10" dirty="0">
                          <a:solidFill>
                            <a:srgbClr val="538235"/>
                          </a:solidFill>
                          <a:latin typeface="Roboto"/>
                          <a:ea typeface="+mn-ea"/>
                        </a:rPr>
                        <a:t>182 236 </a:t>
                      </a:r>
                      <a:r>
                        <a:rPr sz="1300" spc="-10" dirty="0">
                          <a:solidFill>
                            <a:srgbClr val="538235"/>
                          </a:solidFill>
                          <a:latin typeface="Roboto"/>
                          <a:ea typeface="+mn-ea"/>
                          <a:cs typeface="Roboto"/>
                        </a:rPr>
                        <a:t>€ </a:t>
                      </a:r>
                      <a:r>
                        <a:rPr sz="1300" dirty="0">
                          <a:solidFill>
                            <a:srgbClr val="538235"/>
                          </a:solidFill>
                          <a:latin typeface="Roboto"/>
                          <a:cs typeface="Roboto"/>
                        </a:rPr>
                        <a:t>HT</a:t>
                      </a:r>
                      <a:r>
                        <a:rPr sz="1275" baseline="26143" dirty="0">
                          <a:solidFill>
                            <a:srgbClr val="538235"/>
                          </a:solidFill>
                          <a:latin typeface="Roboto"/>
                          <a:cs typeface="Roboto"/>
                        </a:rPr>
                        <a:t>(1)</a:t>
                      </a:r>
                      <a:endParaRPr sz="1275" baseline="26143" dirty="0">
                        <a:latin typeface="Roboto"/>
                        <a:cs typeface="Roboto"/>
                      </a:endParaRPr>
                    </a:p>
                  </a:txBody>
                  <a:tcPr marL="0" marR="0" marT="6985" marB="0"/>
                </a:tc>
                <a:tc>
                  <a:txBody>
                    <a:bodyPr/>
                    <a:lstStyle/>
                    <a:p>
                      <a:pPr marL="143510" marR="160655" indent="55880">
                        <a:lnSpc>
                          <a:spcPct val="74600"/>
                        </a:lnSpc>
                        <a:spcBef>
                          <a:spcPts val="455"/>
                        </a:spcBef>
                      </a:pPr>
                      <a:r>
                        <a:rPr sz="1300" dirty="0" err="1">
                          <a:solidFill>
                            <a:srgbClr val="538235"/>
                          </a:solidFill>
                          <a:latin typeface="Roboto"/>
                          <a:cs typeface="Roboto"/>
                        </a:rPr>
                        <a:t>Rendement</a:t>
                      </a:r>
                      <a:r>
                        <a:rPr sz="1300" dirty="0">
                          <a:solidFill>
                            <a:srgbClr val="538235"/>
                          </a:solidFill>
                          <a:latin typeface="Roboto"/>
                          <a:cs typeface="Roboto"/>
                        </a:rPr>
                        <a:t>  </a:t>
                      </a:r>
                      <a:r>
                        <a:rPr lang="fr-FR" sz="1300" dirty="0">
                          <a:solidFill>
                            <a:srgbClr val="538235"/>
                          </a:solidFill>
                          <a:latin typeface="Roboto"/>
                          <a:cs typeface="Roboto"/>
                        </a:rPr>
                        <a:t>4 </a:t>
                      </a:r>
                      <a:r>
                        <a:rPr sz="1950" spc="-7" baseline="-17094" dirty="0">
                          <a:solidFill>
                            <a:srgbClr val="538235"/>
                          </a:solidFill>
                          <a:latin typeface="Roboto"/>
                          <a:cs typeface="Roboto"/>
                        </a:rPr>
                        <a:t> % </a:t>
                      </a:r>
                      <a:r>
                        <a:rPr sz="850" dirty="0">
                          <a:solidFill>
                            <a:srgbClr val="538235"/>
                          </a:solidFill>
                          <a:latin typeface="Roboto"/>
                          <a:cs typeface="Roboto"/>
                        </a:rPr>
                        <a:t>HT/HT</a:t>
                      </a:r>
                      <a:r>
                        <a:rPr sz="850" spc="5" dirty="0">
                          <a:solidFill>
                            <a:srgbClr val="538235"/>
                          </a:solidFill>
                          <a:latin typeface="Roboto"/>
                          <a:cs typeface="Roboto"/>
                        </a:rPr>
                        <a:t> (2)</a:t>
                      </a:r>
                      <a:endParaRPr sz="850" dirty="0">
                        <a:latin typeface="Roboto"/>
                        <a:cs typeface="Roboto"/>
                      </a:endParaRPr>
                    </a:p>
                  </a:txBody>
                  <a:tcPr marL="0" marR="0" marT="57785" marB="0"/>
                </a:tc>
                <a:tc>
                  <a:txBody>
                    <a:bodyPr/>
                    <a:lstStyle/>
                    <a:p>
                      <a:pPr marL="168275" marR="119380" indent="-635" algn="l">
                        <a:lnSpc>
                          <a:spcPct val="100000"/>
                        </a:lnSpc>
                        <a:spcBef>
                          <a:spcPts val="55"/>
                        </a:spcBef>
                      </a:pPr>
                      <a:r>
                        <a:rPr lang="fr-FR" sz="1300" dirty="0">
                          <a:solidFill>
                            <a:srgbClr val="538235"/>
                          </a:solidFill>
                          <a:latin typeface="Roboto"/>
                          <a:ea typeface="+mn-ea"/>
                        </a:rPr>
                        <a:t>Bail 18 ans Triple Net </a:t>
                      </a:r>
                      <a:r>
                        <a:rPr lang="fr-FR" sz="1300" baseline="30000" dirty="0">
                          <a:solidFill>
                            <a:srgbClr val="538235"/>
                          </a:solidFill>
                          <a:latin typeface="Roboto"/>
                          <a:ea typeface="+mn-ea"/>
                        </a:rPr>
                        <a:t>(3)</a:t>
                      </a:r>
                      <a:endParaRPr sz="1300" baseline="30000" dirty="0">
                        <a:solidFill>
                          <a:srgbClr val="538235"/>
                        </a:solidFill>
                        <a:latin typeface="Roboto"/>
                        <a:ea typeface="+mn-ea"/>
                        <a:cs typeface="Roboto"/>
                      </a:endParaRPr>
                    </a:p>
                  </a:txBody>
                  <a:tcPr marL="0" marR="0" marT="6985" marB="0"/>
                </a:tc>
                <a:extLst>
                  <a:ext uri="{0D108BD9-81ED-4DB2-BD59-A6C34878D82A}">
                    <a16:rowId xmlns:a16="http://schemas.microsoft.com/office/drawing/2014/main" val="10000"/>
                  </a:ext>
                </a:extLst>
              </a:tr>
            </a:tbl>
          </a:graphicData>
        </a:graphic>
      </p:graphicFrame>
      <p:pic>
        <p:nvPicPr>
          <p:cNvPr id="11" name="Espace réservé pour une image  8">
            <a:extLst>
              <a:ext uri="{FF2B5EF4-FFF2-40B4-BE49-F238E27FC236}">
                <a16:creationId xmlns:a16="http://schemas.microsoft.com/office/drawing/2014/main" id="{D71CBF0F-3F51-4C65-AF7F-10D81B2E16FD}"/>
              </a:ext>
            </a:extLst>
          </p:cNvPr>
          <p:cNvPicPr>
            <a:picLocks noChangeAspect="1"/>
          </p:cNvPicPr>
          <p:nvPr/>
        </p:nvPicPr>
        <p:blipFill>
          <a:blip r:embed="rId2"/>
          <a:srcRect l="17401" r="17401"/>
          <a:stretch>
            <a:fillRect/>
          </a:stretch>
        </p:blipFill>
        <p:spPr>
          <a:xfrm>
            <a:off x="0" y="357884"/>
            <a:ext cx="6345747" cy="6539126"/>
          </a:xfrm>
          <a:prstGeom prst="rect">
            <a:avLst/>
          </a:prstGeom>
        </p:spPr>
      </p:pic>
      <p:sp>
        <p:nvSpPr>
          <p:cNvPr id="12" name="Rectangle 11">
            <a:extLst>
              <a:ext uri="{FF2B5EF4-FFF2-40B4-BE49-F238E27FC236}">
                <a16:creationId xmlns:a16="http://schemas.microsoft.com/office/drawing/2014/main" id="{128E5666-DB9D-4492-AA67-4FC7FD865BCE}"/>
              </a:ext>
            </a:extLst>
          </p:cNvPr>
          <p:cNvSpPr/>
          <p:nvPr/>
        </p:nvSpPr>
        <p:spPr>
          <a:xfrm>
            <a:off x="6780180" y="5066543"/>
            <a:ext cx="4959876" cy="338554"/>
          </a:xfrm>
          <a:prstGeom prst="rect">
            <a:avLst/>
          </a:prstGeom>
        </p:spPr>
        <p:txBody>
          <a:bodyPr wrap="square" lIns="0">
            <a:spAutoFit/>
          </a:bodyPr>
          <a:lstStyle/>
          <a:p>
            <a:r>
              <a:rPr lang="fr-FR" sz="1600" b="1" dirty="0">
                <a:solidFill>
                  <a:srgbClr val="25336E"/>
                </a:solidFill>
                <a:latin typeface="Roboto" pitchFamily="2" charset="0"/>
                <a:ea typeface="Roboto" pitchFamily="2" charset="0"/>
              </a:rPr>
              <a:t>Avantages commerciaux </a:t>
            </a:r>
            <a:r>
              <a:rPr lang="fr-FR" sz="1600" dirty="0">
                <a:solidFill>
                  <a:srgbClr val="25336E"/>
                </a:solidFill>
                <a:latin typeface="Roboto" pitchFamily="2" charset="0"/>
                <a:ea typeface="Roboto" pitchFamily="2" charset="0"/>
              </a:rPr>
              <a:t>: </a:t>
            </a:r>
          </a:p>
        </p:txBody>
      </p:sp>
      <p:pic>
        <p:nvPicPr>
          <p:cNvPr id="13" name="Image 12">
            <a:extLst>
              <a:ext uri="{FF2B5EF4-FFF2-40B4-BE49-F238E27FC236}">
                <a16:creationId xmlns:a16="http://schemas.microsoft.com/office/drawing/2014/main" id="{3605E6D4-F3EE-4D8D-8A7B-F77AA2431A0E}"/>
              </a:ext>
            </a:extLst>
          </p:cNvPr>
          <p:cNvPicPr>
            <a:picLocks noChangeAspect="1"/>
          </p:cNvPicPr>
          <p:nvPr/>
        </p:nvPicPr>
        <p:blipFill>
          <a:blip r:embed="rId3"/>
          <a:stretch>
            <a:fillRect/>
          </a:stretch>
        </p:blipFill>
        <p:spPr>
          <a:xfrm>
            <a:off x="7736891" y="5455221"/>
            <a:ext cx="1253595" cy="385346"/>
          </a:xfrm>
          <a:prstGeom prst="rect">
            <a:avLst/>
          </a:prstGeom>
        </p:spPr>
      </p:pic>
      <p:pic>
        <p:nvPicPr>
          <p:cNvPr id="14" name="Image 13">
            <a:extLst>
              <a:ext uri="{FF2B5EF4-FFF2-40B4-BE49-F238E27FC236}">
                <a16:creationId xmlns:a16="http://schemas.microsoft.com/office/drawing/2014/main" id="{BBF2C2D6-02C3-4B9A-8C97-4322DA3DD164}"/>
              </a:ext>
            </a:extLst>
          </p:cNvPr>
          <p:cNvPicPr>
            <a:picLocks noChangeAspect="1"/>
          </p:cNvPicPr>
          <p:nvPr/>
        </p:nvPicPr>
        <p:blipFill>
          <a:blip r:embed="rId4"/>
          <a:stretch>
            <a:fillRect/>
          </a:stretch>
        </p:blipFill>
        <p:spPr>
          <a:xfrm>
            <a:off x="9282853" y="5317289"/>
            <a:ext cx="1258619" cy="587142"/>
          </a:xfrm>
          <a:prstGeom prst="rect">
            <a:avLst/>
          </a:prstGeom>
        </p:spPr>
      </p:pic>
    </p:spTree>
    <p:extLst>
      <p:ext uri="{BB962C8B-B14F-4D97-AF65-F5344CB8AC3E}">
        <p14:creationId xmlns:p14="http://schemas.microsoft.com/office/powerpoint/2010/main" val="30411830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4007</TotalTime>
  <Words>905</Words>
  <Application>Microsoft Office PowerPoint</Application>
  <PresentationFormat>Grand écran</PresentationFormat>
  <Paragraphs>122</Paragraphs>
  <Slides>6</Slides>
  <Notes>0</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6</vt:i4>
      </vt:variant>
    </vt:vector>
  </HeadingPairs>
  <TitlesOfParts>
    <vt:vector size="16" baseType="lpstr">
      <vt:lpstr>Arial</vt:lpstr>
      <vt:lpstr>Calibri</vt:lpstr>
      <vt:lpstr>Calibri Light</vt:lpstr>
      <vt:lpstr>Montserrat Medium</vt:lpstr>
      <vt:lpstr>Playfair Display</vt:lpstr>
      <vt:lpstr>Roboto</vt:lpstr>
      <vt:lpstr>Roboto-Light</vt:lpstr>
      <vt:lpstr>Thème Office</vt:lpstr>
      <vt:lpstr>Conception personnalisée</vt:lpstr>
      <vt:lpstr>Office Theme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Baptiste MARTIN</dc:creator>
  <cp:lastModifiedBy>Marie MICHOT | CONSULTIM</cp:lastModifiedBy>
  <cp:revision>244</cp:revision>
  <dcterms:created xsi:type="dcterms:W3CDTF">2019-09-24T08:42:22Z</dcterms:created>
  <dcterms:modified xsi:type="dcterms:W3CDTF">2021-04-06T12:49:30Z</dcterms:modified>
</cp:coreProperties>
</file>